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60"/>
  </p:notesMasterIdLst>
  <p:sldIdLst>
    <p:sldId id="267" r:id="rId2"/>
    <p:sldId id="257" r:id="rId3"/>
    <p:sldId id="1520" r:id="rId4"/>
    <p:sldId id="1517" r:id="rId5"/>
    <p:sldId id="1516" r:id="rId6"/>
    <p:sldId id="259" r:id="rId7"/>
    <p:sldId id="1518" r:id="rId8"/>
    <p:sldId id="1519" r:id="rId9"/>
    <p:sldId id="1502" r:id="rId10"/>
    <p:sldId id="1525" r:id="rId11"/>
    <p:sldId id="1526" r:id="rId12"/>
    <p:sldId id="1565" r:id="rId13"/>
    <p:sldId id="1522" r:id="rId14"/>
    <p:sldId id="1523" r:id="rId15"/>
    <p:sldId id="1521" r:id="rId16"/>
    <p:sldId id="1524" r:id="rId17"/>
    <p:sldId id="1547" r:id="rId18"/>
    <p:sldId id="1548" r:id="rId19"/>
    <p:sldId id="1549" r:id="rId20"/>
    <p:sldId id="1550" r:id="rId21"/>
    <p:sldId id="1551" r:id="rId22"/>
    <p:sldId id="1552" r:id="rId23"/>
    <p:sldId id="1553" r:id="rId24"/>
    <p:sldId id="1554" r:id="rId25"/>
    <p:sldId id="1555" r:id="rId26"/>
    <p:sldId id="1556" r:id="rId27"/>
    <p:sldId id="1557" r:id="rId28"/>
    <p:sldId id="1558" r:id="rId29"/>
    <p:sldId id="1559" r:id="rId30"/>
    <p:sldId id="279" r:id="rId31"/>
    <p:sldId id="280" r:id="rId32"/>
    <p:sldId id="1528" r:id="rId33"/>
    <p:sldId id="1529" r:id="rId34"/>
    <p:sldId id="1531" r:id="rId35"/>
    <p:sldId id="1562" r:id="rId36"/>
    <p:sldId id="1530" r:id="rId37"/>
    <p:sldId id="1560" r:id="rId38"/>
    <p:sldId id="1563" r:id="rId39"/>
    <p:sldId id="1561" r:id="rId40"/>
    <p:sldId id="1532" r:id="rId41"/>
    <p:sldId id="1533" r:id="rId42"/>
    <p:sldId id="1534" r:id="rId43"/>
    <p:sldId id="1535" r:id="rId44"/>
    <p:sldId id="1536" r:id="rId45"/>
    <p:sldId id="1537" r:id="rId46"/>
    <p:sldId id="1538" r:id="rId47"/>
    <p:sldId id="1539" r:id="rId48"/>
    <p:sldId id="1540" r:id="rId49"/>
    <p:sldId id="1541" r:id="rId50"/>
    <p:sldId id="1542" r:id="rId51"/>
    <p:sldId id="1546" r:id="rId52"/>
    <p:sldId id="1543" r:id="rId53"/>
    <p:sldId id="1544" r:id="rId54"/>
    <p:sldId id="1564" r:id="rId55"/>
    <p:sldId id="1545" r:id="rId56"/>
    <p:sldId id="1474" r:id="rId57"/>
    <p:sldId id="1566" r:id="rId58"/>
    <p:sldId id="265" r:id="rId59"/>
  </p:sldIdLst>
  <p:sldSz cx="12192000" cy="6858000"/>
  <p:notesSz cx="6858000" cy="9144000"/>
  <p:embeddedFontLst>
    <p:embeddedFont>
      <p:font typeface="Helvetica" panose="020B0604020202020204" pitchFamily="34" charset="0"/>
      <p:regular r:id="rId61"/>
      <p:bold r:id="rId62"/>
      <p:italic r:id="rId63"/>
      <p:boldItalic r:id="rId64"/>
    </p:embeddedFont>
    <p:embeddedFont>
      <p:font typeface="Bauhaus 93" panose="04030905020B02020C02" pitchFamily="82" charset="0"/>
      <p:regular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맑은 고딕" panose="020B0503020000020004" pitchFamily="50" charset="-127"/>
      <p:regular r:id="rId70"/>
      <p:bold r:id="rId71"/>
    </p:embeddedFont>
    <p:embeddedFont>
      <p:font typeface="NanumBarunGothic" panose="020B0600000101010101" charset="-127"/>
      <p:regular r:id="rId72"/>
      <p:bold r:id="rId73"/>
    </p:embeddedFont>
    <p:embeddedFont>
      <p:font typeface="NanumGothic" panose="020D0604000000000000" pitchFamily="50" charset="-127"/>
      <p:regular r:id="rId74"/>
      <p:bold r:id="rId75"/>
    </p:embeddedFont>
    <p:embeddedFont>
      <p:font typeface="NanumSquare" panose="020B0600000101010101" pitchFamily="50" charset="-127"/>
      <p:regular r:id="rId76"/>
    </p:embeddedFont>
    <p:embeddedFont>
      <p:font typeface="NanumSquare Bold" panose="020B0600000101010101" pitchFamily="50" charset="-127"/>
      <p:bold r:id="rId77"/>
    </p:embeddedFont>
    <p:embeddedFont>
      <p:font typeface="NanumSquare ExtraBold" panose="020B0600000101010101" pitchFamily="50" charset="-127"/>
      <p:bold r:id="rId78"/>
    </p:embeddedFont>
    <p:embeddedFont>
      <p:font typeface="Agency FB" panose="020B0503020202020204" pitchFamily="34" charset="0"/>
      <p:regular r:id="rId79"/>
      <p:bold r:id="rId80"/>
    </p:embeddedFont>
    <p:embeddedFont>
      <p:font typeface="NanumSquare Light" panose="020B0600000101010101" pitchFamily="50" charset="-127"/>
      <p:regular r:id="rId8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43C"/>
    <a:srgbClr val="F0904E"/>
    <a:srgbClr val="E6E6E6"/>
    <a:srgbClr val="E5E5E5"/>
    <a:srgbClr val="F7CAAC"/>
    <a:srgbClr val="FDD766"/>
    <a:srgbClr val="FED866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72" autoAdjust="0"/>
    <p:restoredTop sz="78556" autoAdjust="0"/>
  </p:normalViewPr>
  <p:slideViewPr>
    <p:cSldViewPr snapToGrid="0">
      <p:cViewPr varScale="1">
        <p:scale>
          <a:sx n="86" d="100"/>
          <a:sy n="86" d="100"/>
        </p:scale>
        <p:origin x="552" y="60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6" Type="http://schemas.openxmlformats.org/officeDocument/2006/relationships/font" Target="fonts/font16.fntdata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80" Type="http://schemas.openxmlformats.org/officeDocument/2006/relationships/font" Target="fonts/font20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font" Target="fonts/font21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C87C1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590F-4CE0-85E0-9021DAEACA3A}"/>
              </c:ext>
            </c:extLst>
          </c:dPt>
          <c:dPt>
            <c:idx val="1"/>
            <c:bubble3D val="0"/>
            <c:spPr>
              <a:solidFill>
                <a:srgbClr val="4AA0DA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2-590F-4CE0-85E0-9021DAEACA3A}"/>
              </c:ext>
            </c:extLst>
          </c:dPt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90F-4CE0-85E0-9021DAEACA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E8BB8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D30B-4127-83C1-DFF50CD0718B}"/>
              </c:ext>
            </c:extLst>
          </c:dPt>
          <c:dPt>
            <c:idx val="1"/>
            <c:bubble3D val="0"/>
            <c:spPr>
              <a:solidFill>
                <a:srgbClr val="4BA3D1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2-D30B-4127-83C1-DFF50CD0718B}"/>
              </c:ext>
            </c:extLst>
          </c:dPt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30B-4127-83C1-DFF50CD071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393AC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E945-4AF1-9FD1-156DB9B33336}"/>
              </c:ext>
            </c:extLst>
          </c:dPt>
          <c:dPt>
            <c:idx val="1"/>
            <c:bubble3D val="0"/>
            <c:spPr>
              <a:solidFill>
                <a:srgbClr val="4DACC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2-E945-4AF1-9FD1-156DB9B33336}"/>
              </c:ext>
            </c:extLst>
          </c:dPt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25</c:v>
                </c:pt>
                <c:pt idx="1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945-4AF1-9FD1-156DB9B333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CD4C2-5B02-F043-AA46-A503223A9DA8}" type="datetimeFigureOut">
              <a:rPr kumimoji="1" lang="ko-Kore-KR" altLang="en-US" smtClean="0"/>
              <a:t>12/20/2020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D67F7-4CD6-CF4E-88C4-306E45DBCE8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1704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+mn-lt"/>
        <a:ea typeface="NanumSquare" panose="020B0600000101010101" pitchFamily="34" charset="-127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세이프티링크 발표를 맡은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조 조장 김재현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발표를 시작하기 전에 먼저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개월 동안 공부하고 </a:t>
            </a:r>
            <a:r>
              <a:rPr lang="ko-KR" altLang="en-US" dirty="0" err="1" smtClean="0"/>
              <a:t>프로젝트하느라</a:t>
            </a:r>
            <a:r>
              <a:rPr lang="ko-KR" altLang="en-US" dirty="0" smtClean="0"/>
              <a:t> 모두 </a:t>
            </a:r>
            <a:r>
              <a:rPr lang="ko-KR" altLang="en-US" dirty="0" err="1" smtClean="0"/>
              <a:t>고생많으셨습니다</a:t>
            </a:r>
            <a:endParaRPr lang="en-US" altLang="ko-KR" dirty="0" smtClean="0"/>
          </a:p>
          <a:p>
            <a:r>
              <a:rPr lang="ko-KR" altLang="en-US" dirty="0" smtClean="0"/>
              <a:t>그럼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조 발표 시작하겠습니다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D67F7-4CD6-CF4E-88C4-306E45DBCE82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2815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D67F7-4CD6-CF4E-88C4-306E45DBCE82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8656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123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D67F7-4CD6-CF4E-88C4-306E45DBCE82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702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D67F7-4CD6-CF4E-88C4-306E45DBCE82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002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D67F7-4CD6-CF4E-88C4-306E45DBCE82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8674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D67F7-4CD6-CF4E-88C4-306E45DBCE82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4831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D67F7-4CD6-CF4E-88C4-306E45DBCE82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499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D67F7-4CD6-CF4E-88C4-306E45DBCE82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2225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D67F7-4CD6-CF4E-88C4-306E45DBCE82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8978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D67F7-4CD6-CF4E-88C4-306E45DBCE82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2192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목차입니다</a:t>
            </a:r>
            <a:endParaRPr lang="en-US" altLang="ko-KR" dirty="0" smtClean="0"/>
          </a:p>
          <a:p>
            <a:r>
              <a:rPr lang="ko-KR" altLang="en-US" dirty="0" smtClean="0"/>
              <a:t>프로젝트 배경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팀 구성 및 역할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수행절차</a:t>
            </a:r>
            <a:r>
              <a:rPr lang="ko-KR" altLang="en-US" dirty="0" smtClean="0"/>
              <a:t> 및 방법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수행결과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느낀점</a:t>
            </a:r>
            <a:r>
              <a:rPr lang="ko-KR" altLang="en-US" dirty="0" smtClean="0"/>
              <a:t> 순으로 발표하겠습니다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D67F7-4CD6-CF4E-88C4-306E45DBCE82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71648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D67F7-4CD6-CF4E-88C4-306E45DBCE82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2284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D67F7-4CD6-CF4E-88C4-306E45DBCE82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48383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D67F7-4CD6-CF4E-88C4-306E45DBCE82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94857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D67F7-4CD6-CF4E-88C4-306E45DBCE82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5079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D67F7-4CD6-CF4E-88C4-306E45DBCE82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12422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D67F7-4CD6-CF4E-88C4-306E45DBCE82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4164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D67F7-4CD6-CF4E-88C4-306E45DBCE82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04377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555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D67F7-4CD6-CF4E-88C4-306E45DBCE82}" type="slidenum">
              <a:rPr kumimoji="1" lang="ko-Kore-KR" altLang="en-US" smtClean="0"/>
              <a:t>57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7440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배경입니다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67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D67F7-4CD6-CF4E-88C4-306E45DBCE82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3398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744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6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D67F7-4CD6-CF4E-88C4-306E45DBCE82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2793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D67F7-4CD6-CF4E-88C4-306E45DBCE82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8232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D67F7-4CD6-CF4E-88C4-306E45DBCE82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3209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524AA22F-BD50-0748-818B-AC4BF92774B8}" type="datetime1">
              <a:rPr lang="ko-KR" altLang="en-US" smtClean="0"/>
              <a:t>2020-12-20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B1E9CC31-2EA2-46CA-8391-80B819DB789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0637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2pPr>
            <a:lvl3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3pPr>
            <a:lvl4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4pPr>
            <a:lvl5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FE51D21B-1A3B-7B4A-BB2F-B22FA870EAC0}" type="datetime1">
              <a:rPr lang="ko-KR" altLang="en-US" smtClean="0"/>
              <a:t>2020-12-20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B1E9CC31-2EA2-46CA-8391-80B819DB789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0834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2pPr>
            <a:lvl3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3pPr>
            <a:lvl4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4pPr>
            <a:lvl5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1DD3F2BB-24F3-4F45-8D0B-AF039BFEBC79}" type="datetime1">
              <a:rPr lang="ko-KR" altLang="en-US" smtClean="0"/>
              <a:t>2020-12-20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B1E9CC31-2EA2-46CA-8391-80B819DB789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499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NanumSquare Light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3" name="슬라이드 번호">
            <a:extLst>
              <a:ext uri="{FF2B5EF4-FFF2-40B4-BE49-F238E27FC236}">
                <a16:creationId xmlns:a16="http://schemas.microsoft.com/office/drawing/2014/main" id="{DD364CEF-18D9-874E-B6B3-FFA0B37E4A8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69996" y="6489192"/>
            <a:ext cx="412404" cy="15240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pPr defTabSz="543559" hangingPunct="0"/>
            <a:fld id="{86CB4B4D-7CA3-9044-876B-883B54F8677D}" type="slidenum">
              <a:rPr lang="en-US" altLang="ko-KR" kern="0" smtClean="0"/>
              <a:pPr defTabSz="543559" hangingPunct="0"/>
              <a:t>‹#›</a:t>
            </a:fld>
            <a:endParaRPr lang="en-US" altLang="ko-KR" kern="0" dirty="0"/>
          </a:p>
        </p:txBody>
      </p:sp>
    </p:spTree>
    <p:extLst>
      <p:ext uri="{BB962C8B-B14F-4D97-AF65-F5344CB8AC3E}">
        <p14:creationId xmlns:p14="http://schemas.microsoft.com/office/powerpoint/2010/main" val="271188097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2pPr>
            <a:lvl3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3pPr>
            <a:lvl4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4pPr>
            <a:lvl5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2AADA0C0-84DE-BE43-9768-11386DB3F1E8}" type="datetime1">
              <a:rPr lang="ko-KR" altLang="en-US" smtClean="0"/>
              <a:t>2020-12-20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B1E9CC31-2EA2-46CA-8391-80B819DB789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891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169F31D1-7C93-314F-9A92-3652AC357568}" type="datetime1">
              <a:rPr lang="ko-KR" altLang="en-US" smtClean="0"/>
              <a:t>2020-12-20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B1E9CC31-2EA2-46CA-8391-80B819DB789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0442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2pPr>
            <a:lvl3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3pPr>
            <a:lvl4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4pPr>
            <a:lvl5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2pPr>
            <a:lvl3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3pPr>
            <a:lvl4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4pPr>
            <a:lvl5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9FB9F8BD-EF20-E44E-97E3-9B10AC3F2BA1}" type="datetime1">
              <a:rPr lang="ko-KR" altLang="en-US" smtClean="0"/>
              <a:t>2020-12-20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B1E9CC31-2EA2-46CA-8391-80B819DB789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357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2pPr>
            <a:lvl3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3pPr>
            <a:lvl4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4pPr>
            <a:lvl5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2pPr>
            <a:lvl3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3pPr>
            <a:lvl4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4pPr>
            <a:lvl5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6C2719CC-781A-AC46-9854-8D360285422A}" type="datetime1">
              <a:rPr lang="ko-KR" altLang="en-US" smtClean="0"/>
              <a:t>2020-12-20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B1E9CC31-2EA2-46CA-8391-80B819DB789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6960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AF18CDEC-4BCA-B04A-9298-85869BA737A8}" type="datetime1">
              <a:rPr lang="ko-KR" altLang="en-US" smtClean="0"/>
              <a:t>2020-12-20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B1E9CC31-2EA2-46CA-8391-80B819DB789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6340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F1B08D00-F9B4-6147-A391-6991D7E399A7}" type="datetime1">
              <a:rPr lang="ko-KR" altLang="en-US" smtClean="0"/>
              <a:t>2020-12-20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B1E9CC31-2EA2-46CA-8391-80B819DB789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523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>
              <a:defRPr sz="28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2pPr>
            <a:lvl3pPr>
              <a:defRPr sz="24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3pPr>
            <a:lvl4pPr>
              <a:defRPr sz="20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4pPr>
            <a:lvl5pPr>
              <a:defRPr sz="20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E287A2EB-DB74-934C-8872-8C354F755154}" type="datetime1">
              <a:rPr lang="ko-KR" altLang="en-US" smtClean="0"/>
              <a:t>2020-12-20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B1E9CC31-2EA2-46CA-8391-80B819DB789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1056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73DAC9CA-6803-2043-93A8-302F3064DB47}" type="datetime1">
              <a:rPr lang="ko-KR" altLang="en-US" smtClean="0"/>
              <a:t>2020-12-20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B1E9CC31-2EA2-46CA-8391-80B819DB789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2701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5ECDA585-5F64-0B41-8318-609D13C61E0D}" type="datetime1">
              <a:rPr lang="ko-KR" altLang="en-US" smtClean="0"/>
              <a:t>2020-12-20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B1E9CC31-2EA2-46CA-8391-80B819DB789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152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anumSquare" panose="020B0600000101010101" pitchFamily="34" charset="-127"/>
          <a:ea typeface="NanumSquare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e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5.png"/><Relationship Id="rId5" Type="http://schemas.openxmlformats.org/officeDocument/2006/relationships/image" Target="../media/image21.jpe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openxmlformats.org/officeDocument/2006/relationships/image" Target="../media/image11.jpeg"/><Relationship Id="rId5" Type="http://schemas.openxmlformats.org/officeDocument/2006/relationships/image" Target="../media/image20.png"/><Relationship Id="rId10" Type="http://schemas.openxmlformats.org/officeDocument/2006/relationships/image" Target="../media/image19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39.png"/><Relationship Id="rId5" Type="http://schemas.openxmlformats.org/officeDocument/2006/relationships/image" Target="../media/image20.pn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23.png"/><Relationship Id="rId5" Type="http://schemas.openxmlformats.org/officeDocument/2006/relationships/image" Target="../media/image41.png"/><Relationship Id="rId10" Type="http://schemas.openxmlformats.org/officeDocument/2006/relationships/image" Target="../media/image43.png"/><Relationship Id="rId4" Type="http://schemas.openxmlformats.org/officeDocument/2006/relationships/image" Target="../media/image4.pn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0.png"/><Relationship Id="rId7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3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19.png"/><Relationship Id="rId9" Type="http://schemas.openxmlformats.org/officeDocument/2006/relationships/image" Target="../media/image4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4.png"/><Relationship Id="rId7" Type="http://schemas.openxmlformats.org/officeDocument/2006/relationships/image" Target="../media/image7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84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64480" y="3913641"/>
            <a:ext cx="90630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Safety Link</a:t>
            </a:r>
          </a:p>
          <a:p>
            <a:pPr algn="ctr"/>
            <a:r>
              <a:rPr lang="en-US" altLang="ko-KR" sz="60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IoT Safe Mobility System</a:t>
            </a:r>
            <a:endParaRPr lang="en-US" altLang="ko-KR" sz="60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6C6395-590B-7E49-871D-6F685B3831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43"/>
          <a:stretch/>
        </p:blipFill>
        <p:spPr>
          <a:xfrm>
            <a:off x="3893005" y="532413"/>
            <a:ext cx="4405987" cy="302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1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09" y="281246"/>
            <a:ext cx="5026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프로젝트 </a:t>
            </a:r>
            <a:r>
              <a:rPr lang="ko-KR" altLang="en-US" sz="3200" b="1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수행 </a:t>
            </a:r>
            <a:r>
              <a:rPr lang="ko-KR" altLang="en-US" sz="3200" b="1" dirty="0" err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절</a:t>
            </a:r>
            <a:r>
              <a:rPr lang="ko-KR" altLang="en-US" sz="3200" b="1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차 </a:t>
            </a:r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및 방법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1400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서비스 구성도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8" name="그림 7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9D03A55B-43B1-7849-BB85-953E2053F2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6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09" y="281246"/>
            <a:ext cx="5026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프로젝트 </a:t>
            </a:r>
            <a:r>
              <a:rPr lang="ko-KR" altLang="en-US" sz="3200" b="1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수행 </a:t>
            </a:r>
            <a:r>
              <a:rPr lang="ko-KR" altLang="en-US" sz="3200" b="1" dirty="0" err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절</a:t>
            </a:r>
            <a:r>
              <a:rPr lang="ko-KR" altLang="en-US" sz="3200" b="1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차 </a:t>
            </a:r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및 방법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1400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시스템 구성도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8" name="그림 7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9D03A55B-43B1-7849-BB85-953E2053F2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B4CE45C-ECD6-406B-9AE3-0BB9EDE86B33}"/>
              </a:ext>
            </a:extLst>
          </p:cNvPr>
          <p:cNvSpPr/>
          <p:nvPr/>
        </p:nvSpPr>
        <p:spPr>
          <a:xfrm>
            <a:off x="4972891" y="2204601"/>
            <a:ext cx="4921936" cy="32956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3200" dirty="0"/>
              <a:t>AWS</a:t>
            </a:r>
            <a:endParaRPr lang="ko-KR" altLang="en-US" sz="3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4D886B-D1ED-4E49-B6B4-2C40A44E8AFC}"/>
              </a:ext>
            </a:extLst>
          </p:cNvPr>
          <p:cNvSpPr/>
          <p:nvPr/>
        </p:nvSpPr>
        <p:spPr>
          <a:xfrm>
            <a:off x="5092811" y="4488193"/>
            <a:ext cx="2192233" cy="869713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	</a:t>
            </a:r>
            <a:endParaRPr lang="en-US" altLang="ko-KR" sz="2300" dirty="0"/>
          </a:p>
        </p:txBody>
      </p:sp>
      <p:sp>
        <p:nvSpPr>
          <p:cNvPr id="9" name="사각형: 둥근 모서리 30">
            <a:extLst>
              <a:ext uri="{FF2B5EF4-FFF2-40B4-BE49-F238E27FC236}">
                <a16:creationId xmlns:a16="http://schemas.microsoft.com/office/drawing/2014/main" id="{585C1115-9762-43C7-86A6-A08F26B84184}"/>
              </a:ext>
            </a:extLst>
          </p:cNvPr>
          <p:cNvSpPr/>
          <p:nvPr/>
        </p:nvSpPr>
        <p:spPr>
          <a:xfrm>
            <a:off x="6153353" y="4823132"/>
            <a:ext cx="944087" cy="4298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Hive</a:t>
            </a:r>
            <a:endParaRPr lang="ko-KR" altLang="en-US" dirty="0"/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03D5D26B-114B-4C36-A642-708F38568E27}"/>
              </a:ext>
            </a:extLst>
          </p:cNvPr>
          <p:cNvSpPr/>
          <p:nvPr/>
        </p:nvSpPr>
        <p:spPr>
          <a:xfrm rot="16200000">
            <a:off x="1778393" y="2995602"/>
            <a:ext cx="841274" cy="1412540"/>
          </a:xfrm>
          <a:prstGeom prst="fram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5F60D4-B8B2-43A8-9792-E6208B3F0BDE}"/>
              </a:ext>
            </a:extLst>
          </p:cNvPr>
          <p:cNvSpPr txBox="1"/>
          <p:nvPr/>
        </p:nvSpPr>
        <p:spPr>
          <a:xfrm>
            <a:off x="1760637" y="3423614"/>
            <a:ext cx="907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인포메틱스</a:t>
            </a:r>
            <a:endParaRPr lang="en-US" altLang="ko-KR" sz="1500" dirty="0"/>
          </a:p>
        </p:txBody>
      </p:sp>
      <p:sp>
        <p:nvSpPr>
          <p:cNvPr id="12" name="사각형: 둥근 모서리 28">
            <a:extLst>
              <a:ext uri="{FF2B5EF4-FFF2-40B4-BE49-F238E27FC236}">
                <a16:creationId xmlns:a16="http://schemas.microsoft.com/office/drawing/2014/main" id="{128DA5FA-9E7D-4400-93D6-00ADA6465F47}"/>
              </a:ext>
            </a:extLst>
          </p:cNvPr>
          <p:cNvSpPr/>
          <p:nvPr/>
        </p:nvSpPr>
        <p:spPr>
          <a:xfrm>
            <a:off x="5277546" y="4622044"/>
            <a:ext cx="1065366" cy="4555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Hadoop</a:t>
            </a:r>
            <a:endParaRPr lang="ko-KR" altLang="en-US" dirty="0"/>
          </a:p>
        </p:txBody>
      </p:sp>
      <p:sp>
        <p:nvSpPr>
          <p:cNvPr id="13" name="사각형: 둥근 모서리 168">
            <a:extLst>
              <a:ext uri="{FF2B5EF4-FFF2-40B4-BE49-F238E27FC236}">
                <a16:creationId xmlns:a16="http://schemas.microsoft.com/office/drawing/2014/main" id="{0B632015-308F-4938-BBE2-3CA025ABE9E1}"/>
              </a:ext>
            </a:extLst>
          </p:cNvPr>
          <p:cNvSpPr/>
          <p:nvPr/>
        </p:nvSpPr>
        <p:spPr>
          <a:xfrm>
            <a:off x="6627432" y="899577"/>
            <a:ext cx="1594986" cy="839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Google</a:t>
            </a:r>
          </a:p>
          <a:p>
            <a:pPr algn="ctr"/>
            <a:r>
              <a:rPr lang="en-US" altLang="ko-KR" dirty="0"/>
              <a:t>FCM</a:t>
            </a:r>
            <a:endParaRPr lang="ko-KR" altLang="en-US" dirty="0"/>
          </a:p>
        </p:txBody>
      </p:sp>
      <p:sp>
        <p:nvSpPr>
          <p:cNvPr id="14" name="사각형: 둥근 모서리 169">
            <a:extLst>
              <a:ext uri="{FF2B5EF4-FFF2-40B4-BE49-F238E27FC236}">
                <a16:creationId xmlns:a16="http://schemas.microsoft.com/office/drawing/2014/main" id="{F9A93E01-2D09-4198-AE37-0FB03CCAB2A3}"/>
              </a:ext>
            </a:extLst>
          </p:cNvPr>
          <p:cNvSpPr/>
          <p:nvPr/>
        </p:nvSpPr>
        <p:spPr>
          <a:xfrm>
            <a:off x="2810764" y="5844086"/>
            <a:ext cx="1867729" cy="9453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Admin Web Browser</a:t>
            </a:r>
          </a:p>
        </p:txBody>
      </p:sp>
      <p:sp>
        <p:nvSpPr>
          <p:cNvPr id="15" name="사각형: 둥근 모서리 206">
            <a:extLst>
              <a:ext uri="{FF2B5EF4-FFF2-40B4-BE49-F238E27FC236}">
                <a16:creationId xmlns:a16="http://schemas.microsoft.com/office/drawing/2014/main" id="{EC14FA9B-B44B-44B2-AA14-5F05D89D588D}"/>
              </a:ext>
            </a:extLst>
          </p:cNvPr>
          <p:cNvSpPr/>
          <p:nvPr/>
        </p:nvSpPr>
        <p:spPr>
          <a:xfrm>
            <a:off x="9031721" y="1801240"/>
            <a:ext cx="1140031" cy="41149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Linux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451698" y="4206028"/>
            <a:ext cx="829172" cy="661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IoT</a:t>
            </a:r>
            <a:endParaRPr lang="ko-KR" altLang="en-US" sz="14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EFA24BD-CDCB-4282-8D5C-5CE7831A21EA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1280870" y="4536690"/>
            <a:ext cx="2099776" cy="7468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D9BE05-17EC-4CC0-BCEC-CB4862CEC7B4}"/>
              </a:ext>
            </a:extLst>
          </p:cNvPr>
          <p:cNvSpPr/>
          <p:nvPr/>
        </p:nvSpPr>
        <p:spPr>
          <a:xfrm>
            <a:off x="3380645" y="4233418"/>
            <a:ext cx="829172" cy="621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IoT</a:t>
            </a:r>
            <a:endParaRPr lang="ko-KR" altLang="en-US" sz="1400" dirty="0"/>
          </a:p>
        </p:txBody>
      </p:sp>
      <p:sp>
        <p:nvSpPr>
          <p:cNvPr id="19" name="사각형: 둥근 모서리 282">
            <a:extLst>
              <a:ext uri="{FF2B5EF4-FFF2-40B4-BE49-F238E27FC236}">
                <a16:creationId xmlns:a16="http://schemas.microsoft.com/office/drawing/2014/main" id="{D619210F-5C20-42A4-890E-410A15E5D582}"/>
              </a:ext>
            </a:extLst>
          </p:cNvPr>
          <p:cNvSpPr/>
          <p:nvPr/>
        </p:nvSpPr>
        <p:spPr>
          <a:xfrm>
            <a:off x="6407270" y="3154297"/>
            <a:ext cx="2023631" cy="1119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/>
              <a:t>WebServer</a:t>
            </a:r>
            <a:endParaRPr lang="ko-KR" altLang="en-US" sz="2400" dirty="0"/>
          </a:p>
        </p:txBody>
      </p:sp>
      <p:sp>
        <p:nvSpPr>
          <p:cNvPr id="20" name="사각형: 둥근 모서리 4">
            <a:extLst>
              <a:ext uri="{FF2B5EF4-FFF2-40B4-BE49-F238E27FC236}">
                <a16:creationId xmlns:a16="http://schemas.microsoft.com/office/drawing/2014/main" id="{A66D1108-F472-41E0-A29E-C82935809AB4}"/>
              </a:ext>
            </a:extLst>
          </p:cNvPr>
          <p:cNvSpPr/>
          <p:nvPr/>
        </p:nvSpPr>
        <p:spPr>
          <a:xfrm>
            <a:off x="8460297" y="2420595"/>
            <a:ext cx="1214355" cy="4235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R</a:t>
            </a:r>
            <a:endParaRPr lang="ko-KR" alt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B5AA7D-7C4A-4C24-9897-2977BFFC8D72}"/>
              </a:ext>
            </a:extLst>
          </p:cNvPr>
          <p:cNvSpPr txBox="1"/>
          <p:nvPr/>
        </p:nvSpPr>
        <p:spPr>
          <a:xfrm>
            <a:off x="7105986" y="4585496"/>
            <a:ext cx="1702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SQL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002E7A-F612-44A8-91B6-ED72369B38EF}"/>
              </a:ext>
            </a:extLst>
          </p:cNvPr>
          <p:cNvSpPr txBox="1"/>
          <p:nvPr/>
        </p:nvSpPr>
        <p:spPr>
          <a:xfrm>
            <a:off x="4868252" y="3898750"/>
            <a:ext cx="133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Logging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154105-E8DA-4341-A22B-BB4E8645A9FB}"/>
              </a:ext>
            </a:extLst>
          </p:cNvPr>
          <p:cNvSpPr txBox="1"/>
          <p:nvPr/>
        </p:nvSpPr>
        <p:spPr>
          <a:xfrm>
            <a:off x="3647584" y="919925"/>
            <a:ext cx="142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FCM</a:t>
            </a:r>
            <a:endParaRPr lang="ko-KR" altLang="en-US" dirty="0"/>
          </a:p>
        </p:txBody>
      </p:sp>
      <p:sp>
        <p:nvSpPr>
          <p:cNvPr id="24" name="원통형 66">
            <a:extLst>
              <a:ext uri="{FF2B5EF4-FFF2-40B4-BE49-F238E27FC236}">
                <a16:creationId xmlns:a16="http://schemas.microsoft.com/office/drawing/2014/main" id="{D5C4A183-2133-4574-870B-89158554FF44}"/>
              </a:ext>
            </a:extLst>
          </p:cNvPr>
          <p:cNvSpPr/>
          <p:nvPr/>
        </p:nvSpPr>
        <p:spPr>
          <a:xfrm>
            <a:off x="8576579" y="4458933"/>
            <a:ext cx="1220591" cy="9453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Oracle</a:t>
            </a:r>
          </a:p>
          <a:p>
            <a:pPr algn="ctr"/>
            <a:r>
              <a:rPr lang="en-US" altLang="ko-KR" dirty="0"/>
              <a:t>Database</a:t>
            </a:r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11033898" y="3714022"/>
            <a:ext cx="842694" cy="1053539"/>
            <a:chOff x="10367199" y="3506507"/>
            <a:chExt cx="842694" cy="105353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FB7936-FD1D-4753-A59E-FCDE908D6C1E}"/>
                </a:ext>
              </a:extLst>
            </p:cNvPr>
            <p:cNvSpPr txBox="1"/>
            <p:nvPr/>
          </p:nvSpPr>
          <p:spPr>
            <a:xfrm>
              <a:off x="10367199" y="3795571"/>
              <a:ext cx="8426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Android</a:t>
              </a:r>
            </a:p>
            <a:p>
              <a:pPr algn="ctr"/>
              <a:r>
                <a:rPr lang="en-US" altLang="ko-KR" sz="1200" dirty="0"/>
                <a:t>Mobile</a:t>
              </a:r>
              <a:endParaRPr lang="ko-KR" altLang="en-US" sz="1200" dirty="0"/>
            </a:p>
          </p:txBody>
        </p:sp>
        <p:sp>
          <p:nvSpPr>
            <p:cNvPr id="27" name="사각형: 둥근 모서리 72">
              <a:extLst>
                <a:ext uri="{FF2B5EF4-FFF2-40B4-BE49-F238E27FC236}">
                  <a16:creationId xmlns:a16="http://schemas.microsoft.com/office/drawing/2014/main" id="{78324170-C697-4A1D-84AC-2F4BEC874B2F}"/>
                </a:ext>
              </a:extLst>
            </p:cNvPr>
            <p:cNvSpPr/>
            <p:nvPr/>
          </p:nvSpPr>
          <p:spPr>
            <a:xfrm>
              <a:off x="10466117" y="3506507"/>
              <a:ext cx="649165" cy="1053539"/>
            </a:xfrm>
            <a:prstGeom prst="round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FBEDCD3-06BB-47B1-A255-4F68CFAAFED0}"/>
              </a:ext>
            </a:extLst>
          </p:cNvPr>
          <p:cNvCxnSpPr>
            <a:cxnSpLocks/>
            <a:stCxn id="6" idx="0"/>
            <a:endCxn id="13" idx="2"/>
          </p:cNvCxnSpPr>
          <p:nvPr/>
        </p:nvCxnSpPr>
        <p:spPr>
          <a:xfrm flipH="1" flipV="1">
            <a:off x="7424925" y="1739333"/>
            <a:ext cx="8934" cy="465268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A97CBE3-7DC9-47AC-81AC-CF845AF6BBA3}"/>
              </a:ext>
            </a:extLst>
          </p:cNvPr>
          <p:cNvCxnSpPr>
            <a:cxnSpLocks/>
          </p:cNvCxnSpPr>
          <p:nvPr/>
        </p:nvCxnSpPr>
        <p:spPr>
          <a:xfrm flipH="1" flipV="1">
            <a:off x="6811646" y="3222250"/>
            <a:ext cx="339823" cy="5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913556" y="3497590"/>
            <a:ext cx="2029968" cy="15200"/>
          </a:xfrm>
          <a:prstGeom prst="straightConnector1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1154105-E8DA-4341-A22B-BB4E8645A9FB}"/>
              </a:ext>
            </a:extLst>
          </p:cNvPr>
          <p:cNvSpPr txBox="1"/>
          <p:nvPr/>
        </p:nvSpPr>
        <p:spPr>
          <a:xfrm>
            <a:off x="3476992" y="3135858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8E5E8C-5C90-45B0-A375-ECF55645641C}"/>
              </a:ext>
            </a:extLst>
          </p:cNvPr>
          <p:cNvSpPr txBox="1"/>
          <p:nvPr/>
        </p:nvSpPr>
        <p:spPr>
          <a:xfrm>
            <a:off x="3785851" y="3714084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TCP/IP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154105-E8DA-4341-A22B-BB4E8645A9FB}"/>
              </a:ext>
            </a:extLst>
          </p:cNvPr>
          <p:cNvSpPr txBox="1"/>
          <p:nvPr/>
        </p:nvSpPr>
        <p:spPr>
          <a:xfrm>
            <a:off x="9199159" y="950264"/>
            <a:ext cx="159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FCM</a:t>
            </a:r>
            <a:endParaRPr lang="ko-KR" altLang="en-US" dirty="0"/>
          </a:p>
        </p:txBody>
      </p:sp>
      <p:cxnSp>
        <p:nvCxnSpPr>
          <p:cNvPr id="37" name="연결선: 꺾임 137">
            <a:extLst>
              <a:ext uri="{FF2B5EF4-FFF2-40B4-BE49-F238E27FC236}">
                <a16:creationId xmlns:a16="http://schemas.microsoft.com/office/drawing/2014/main" id="{5D069AE7-8D51-452C-9EC7-D1C06B131540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2905300" y="3701872"/>
            <a:ext cx="889931" cy="531546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137">
            <a:extLst>
              <a:ext uri="{FF2B5EF4-FFF2-40B4-BE49-F238E27FC236}">
                <a16:creationId xmlns:a16="http://schemas.microsoft.com/office/drawing/2014/main" id="{5D069AE7-8D51-452C-9EC7-D1C06B131540}"/>
              </a:ext>
            </a:extLst>
          </p:cNvPr>
          <p:cNvCxnSpPr>
            <a:cxnSpLocks/>
            <a:stCxn id="14" idx="3"/>
            <a:endCxn id="6" idx="2"/>
          </p:cNvCxnSpPr>
          <p:nvPr/>
        </p:nvCxnSpPr>
        <p:spPr>
          <a:xfrm flipV="1">
            <a:off x="4678493" y="5500215"/>
            <a:ext cx="2755366" cy="816528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9" idx="2"/>
            <a:endCxn id="24" idx="2"/>
          </p:cNvCxnSpPr>
          <p:nvPr/>
        </p:nvCxnSpPr>
        <p:spPr>
          <a:xfrm rot="16200000" flipH="1">
            <a:off x="7668912" y="4023922"/>
            <a:ext cx="657841" cy="1157493"/>
          </a:xfrm>
          <a:prstGeom prst="bentConnector2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19" idx="1"/>
          </p:cNvCxnSpPr>
          <p:nvPr/>
        </p:nvCxnSpPr>
        <p:spPr>
          <a:xfrm rot="10800000" flipV="1">
            <a:off x="5955548" y="3714022"/>
            <a:ext cx="451722" cy="793115"/>
          </a:xfrm>
          <a:prstGeom prst="bentConnector2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1154105-E8DA-4341-A22B-BB4E8645A9FB}"/>
              </a:ext>
            </a:extLst>
          </p:cNvPr>
          <p:cNvSpPr txBox="1"/>
          <p:nvPr/>
        </p:nvSpPr>
        <p:spPr>
          <a:xfrm>
            <a:off x="5665213" y="5956785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</a:t>
            </a:r>
            <a:endParaRPr lang="ko-KR" altLang="en-US" dirty="0"/>
          </a:p>
        </p:txBody>
      </p:sp>
      <p:cxnSp>
        <p:nvCxnSpPr>
          <p:cNvPr id="42" name="꺾인 연결선 41"/>
          <p:cNvCxnSpPr>
            <a:stCxn id="19" idx="0"/>
          </p:cNvCxnSpPr>
          <p:nvPr/>
        </p:nvCxnSpPr>
        <p:spPr>
          <a:xfrm rot="5400000" flipH="1" flipV="1">
            <a:off x="7678706" y="2372735"/>
            <a:ext cx="521943" cy="1041182"/>
          </a:xfrm>
          <a:prstGeom prst="bentConnector2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177">
            <a:extLst>
              <a:ext uri="{FF2B5EF4-FFF2-40B4-BE49-F238E27FC236}">
                <a16:creationId xmlns:a16="http://schemas.microsoft.com/office/drawing/2014/main" id="{D25D453D-A189-4F0D-97F8-822D4CB0569E}"/>
              </a:ext>
            </a:extLst>
          </p:cNvPr>
          <p:cNvCxnSpPr>
            <a:cxnSpLocks/>
            <a:stCxn id="13" idx="1"/>
            <a:endCxn id="10" idx="3"/>
          </p:cNvCxnSpPr>
          <p:nvPr/>
        </p:nvCxnSpPr>
        <p:spPr>
          <a:xfrm rot="10800000" flipV="1">
            <a:off x="2199030" y="1319455"/>
            <a:ext cx="4428402" cy="1961780"/>
          </a:xfrm>
          <a:prstGeom prst="bentConnector2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1919851" y="4204673"/>
            <a:ext cx="829172" cy="661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IoT</a:t>
            </a:r>
            <a:endParaRPr lang="ko-KR" altLang="en-US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154105-E8DA-4341-A22B-BB4E8645A9FB}"/>
              </a:ext>
            </a:extLst>
          </p:cNvPr>
          <p:cNvSpPr txBox="1"/>
          <p:nvPr/>
        </p:nvSpPr>
        <p:spPr>
          <a:xfrm>
            <a:off x="2628012" y="4220180"/>
            <a:ext cx="893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can</a:t>
            </a:r>
            <a:endParaRPr lang="ko-KR" altLang="en-US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154105-E8DA-4341-A22B-BB4E8645A9FB}"/>
              </a:ext>
            </a:extLst>
          </p:cNvPr>
          <p:cNvSpPr txBox="1"/>
          <p:nvPr/>
        </p:nvSpPr>
        <p:spPr>
          <a:xfrm>
            <a:off x="1157834" y="4220180"/>
            <a:ext cx="893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can</a:t>
            </a:r>
            <a:endParaRPr lang="ko-KR" altLang="en-US" sz="16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174029" y="5144737"/>
            <a:ext cx="531250" cy="329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ECU</a:t>
            </a:r>
            <a:endParaRPr lang="ko-KR" altLang="en-US" sz="14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833592" y="5156887"/>
            <a:ext cx="733943" cy="329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Sensor</a:t>
            </a:r>
            <a:endParaRPr lang="ko-KR" altLang="en-US" sz="14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1679758" y="5144737"/>
            <a:ext cx="531250" cy="329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ECU</a:t>
            </a:r>
            <a:endParaRPr lang="ko-KR" altLang="en-US" sz="1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2339321" y="5156887"/>
            <a:ext cx="733943" cy="329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Sensor</a:t>
            </a:r>
            <a:endParaRPr lang="ko-KR" altLang="en-US" sz="1400" dirty="0"/>
          </a:p>
        </p:txBody>
      </p:sp>
      <p:cxnSp>
        <p:nvCxnSpPr>
          <p:cNvPr id="51" name="직선 연결선 50"/>
          <p:cNvCxnSpPr>
            <a:endCxn id="47" idx="0"/>
          </p:cNvCxnSpPr>
          <p:nvPr/>
        </p:nvCxnSpPr>
        <p:spPr>
          <a:xfrm flipH="1">
            <a:off x="439654" y="4865996"/>
            <a:ext cx="202065" cy="278741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endCxn id="48" idx="0"/>
          </p:cNvCxnSpPr>
          <p:nvPr/>
        </p:nvCxnSpPr>
        <p:spPr>
          <a:xfrm>
            <a:off x="1084290" y="4865996"/>
            <a:ext cx="116274" cy="290891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H="1">
            <a:off x="1926035" y="4865996"/>
            <a:ext cx="202065" cy="278741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2570671" y="4865996"/>
            <a:ext cx="116274" cy="290891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38E5E8C-5C90-45B0-A375-ECF55645641C}"/>
              </a:ext>
            </a:extLst>
          </p:cNvPr>
          <p:cNvSpPr txBox="1"/>
          <p:nvPr/>
        </p:nvSpPr>
        <p:spPr>
          <a:xfrm>
            <a:off x="10060579" y="4253181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</a:t>
            </a:r>
            <a:endParaRPr lang="ko-KR" altLang="en-US" dirty="0"/>
          </a:p>
        </p:txBody>
      </p:sp>
      <p:cxnSp>
        <p:nvCxnSpPr>
          <p:cNvPr id="57" name="직선 화살표 연결선 56"/>
          <p:cNvCxnSpPr/>
          <p:nvPr/>
        </p:nvCxnSpPr>
        <p:spPr>
          <a:xfrm>
            <a:off x="9891859" y="4159525"/>
            <a:ext cx="1240957" cy="18745"/>
          </a:xfrm>
          <a:prstGeom prst="straightConnector1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177">
            <a:extLst>
              <a:ext uri="{FF2B5EF4-FFF2-40B4-BE49-F238E27FC236}">
                <a16:creationId xmlns:a16="http://schemas.microsoft.com/office/drawing/2014/main" id="{D25D453D-A189-4F0D-97F8-822D4CB0569E}"/>
              </a:ext>
            </a:extLst>
          </p:cNvPr>
          <p:cNvCxnSpPr>
            <a:cxnSpLocks/>
            <a:stCxn id="13" idx="3"/>
            <a:endCxn id="27" idx="0"/>
          </p:cNvCxnSpPr>
          <p:nvPr/>
        </p:nvCxnSpPr>
        <p:spPr>
          <a:xfrm>
            <a:off x="8222418" y="1319455"/>
            <a:ext cx="3234981" cy="2394567"/>
          </a:xfrm>
          <a:prstGeom prst="bentConnector2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38E5E8C-5C90-45B0-A375-ECF55645641C}"/>
              </a:ext>
            </a:extLst>
          </p:cNvPr>
          <p:cNvSpPr txBox="1"/>
          <p:nvPr/>
        </p:nvSpPr>
        <p:spPr>
          <a:xfrm>
            <a:off x="7451298" y="1773515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380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6566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09" y="281246"/>
            <a:ext cx="5247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프로젝트 수행 절차 및 방법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시스템 구성도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8" name="그림 7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9D03A55B-43B1-7849-BB85-953E2053F2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B4CE45C-ECD6-406B-9AE3-0BB9EDE86B33}"/>
              </a:ext>
            </a:extLst>
          </p:cNvPr>
          <p:cNvSpPr/>
          <p:nvPr/>
        </p:nvSpPr>
        <p:spPr>
          <a:xfrm>
            <a:off x="4972891" y="2204601"/>
            <a:ext cx="4921936" cy="32956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AWS</a:t>
            </a:r>
            <a:endParaRPr lang="ko-KR" altLang="en-US" sz="3200" dirty="0">
              <a:latin typeface="NanumSquare" panose="020B0600000101010101"/>
              <a:ea typeface="NanumSquare" panose="020B0600000101010101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4D886B-D1ED-4E49-B6B4-2C40A44E8AFC}"/>
              </a:ext>
            </a:extLst>
          </p:cNvPr>
          <p:cNvSpPr/>
          <p:nvPr/>
        </p:nvSpPr>
        <p:spPr>
          <a:xfrm>
            <a:off x="5092811" y="4488193"/>
            <a:ext cx="2192233" cy="869713"/>
          </a:xfrm>
          <a:prstGeom prst="rect">
            <a:avLst/>
          </a:prstGeom>
          <a:ln w="28575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ea typeface="NanumSquare" panose="020B0600000101010101"/>
              </a:rPr>
              <a:t>   	</a:t>
            </a:r>
            <a:endParaRPr lang="en-US" altLang="ko-KR" sz="2300" dirty="0">
              <a:ea typeface="NanumSquare" panose="020B0600000101010101"/>
            </a:endParaRPr>
          </a:p>
        </p:txBody>
      </p:sp>
      <p:sp>
        <p:nvSpPr>
          <p:cNvPr id="9" name="사각형: 둥근 모서리 30">
            <a:extLst>
              <a:ext uri="{FF2B5EF4-FFF2-40B4-BE49-F238E27FC236}">
                <a16:creationId xmlns:a16="http://schemas.microsoft.com/office/drawing/2014/main" id="{585C1115-9762-43C7-86A6-A08F26B84184}"/>
              </a:ext>
            </a:extLst>
          </p:cNvPr>
          <p:cNvSpPr/>
          <p:nvPr/>
        </p:nvSpPr>
        <p:spPr>
          <a:xfrm>
            <a:off x="6153353" y="4823132"/>
            <a:ext cx="944087" cy="429881"/>
          </a:xfrm>
          <a:prstGeom prst="roundRect">
            <a:avLst/>
          </a:prstGeom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Hive</a:t>
            </a:r>
            <a:endParaRPr lang="ko-KR" altLang="en-US" dirty="0">
              <a:solidFill>
                <a:schemeClr val="bg1"/>
              </a:solidFill>
              <a:ea typeface="NanumSquare" panose="020B0600000101010101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03D5D26B-114B-4C36-A642-708F38568E27}"/>
              </a:ext>
            </a:extLst>
          </p:cNvPr>
          <p:cNvSpPr/>
          <p:nvPr/>
        </p:nvSpPr>
        <p:spPr>
          <a:xfrm rot="16200000">
            <a:off x="1778393" y="2995602"/>
            <a:ext cx="841274" cy="1412540"/>
          </a:xfrm>
          <a:prstGeom prst="frame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ea typeface="NanumSquare" panose="020B060000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5F60D4-B8B2-43A8-9792-E6208B3F0BDE}"/>
              </a:ext>
            </a:extLst>
          </p:cNvPr>
          <p:cNvSpPr txBox="1"/>
          <p:nvPr/>
        </p:nvSpPr>
        <p:spPr>
          <a:xfrm>
            <a:off x="1492283" y="3515893"/>
            <a:ext cx="1426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Informatics</a:t>
            </a:r>
            <a:endParaRPr lang="en-US" altLang="ko-KR" sz="1500" dirty="0">
              <a:ea typeface="NanumSquare" panose="020B0600000101010101"/>
            </a:endParaRPr>
          </a:p>
        </p:txBody>
      </p:sp>
      <p:sp>
        <p:nvSpPr>
          <p:cNvPr id="12" name="사각형: 둥근 모서리 28">
            <a:extLst>
              <a:ext uri="{FF2B5EF4-FFF2-40B4-BE49-F238E27FC236}">
                <a16:creationId xmlns:a16="http://schemas.microsoft.com/office/drawing/2014/main" id="{128DA5FA-9E7D-4400-93D6-00ADA6465F47}"/>
              </a:ext>
            </a:extLst>
          </p:cNvPr>
          <p:cNvSpPr/>
          <p:nvPr/>
        </p:nvSpPr>
        <p:spPr>
          <a:xfrm>
            <a:off x="5221633" y="4622044"/>
            <a:ext cx="1121279" cy="455569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Hadoop</a:t>
            </a:r>
            <a:endParaRPr lang="ko-KR" altLang="en-US" dirty="0">
              <a:solidFill>
                <a:schemeClr val="bg1"/>
              </a:solidFill>
              <a:latin typeface="Agency FB" panose="020B0503020202020204" pitchFamily="34" charset="0"/>
              <a:ea typeface="NanumSquare ExtraBold" panose="020B0600000101010101"/>
            </a:endParaRPr>
          </a:p>
        </p:txBody>
      </p:sp>
      <p:sp>
        <p:nvSpPr>
          <p:cNvPr id="13" name="사각형: 둥근 모서리 168">
            <a:extLst>
              <a:ext uri="{FF2B5EF4-FFF2-40B4-BE49-F238E27FC236}">
                <a16:creationId xmlns:a16="http://schemas.microsoft.com/office/drawing/2014/main" id="{0B632015-308F-4938-BBE2-3CA025ABE9E1}"/>
              </a:ext>
            </a:extLst>
          </p:cNvPr>
          <p:cNvSpPr/>
          <p:nvPr/>
        </p:nvSpPr>
        <p:spPr>
          <a:xfrm>
            <a:off x="6627432" y="899577"/>
            <a:ext cx="1594986" cy="839756"/>
          </a:xfrm>
          <a:prstGeom prst="roundRect">
            <a:avLst/>
          </a:prstGeom>
          <a:scene3d>
            <a:camera prst="orthographicFront"/>
            <a:lightRig rig="threePt" dir="t"/>
          </a:scene3d>
          <a:sp3d prstMaterial="matte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Google</a:t>
            </a:r>
          </a:p>
          <a:p>
            <a:pPr algn="ctr"/>
            <a:r>
              <a:rPr lang="en-US" altLang="ko-KR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ea typeface="NanumSquare ExtraBold" panose="020B0600000101010101" pitchFamily="34" charset="-127"/>
              </a:rPr>
              <a:t>FCM</a:t>
            </a:r>
            <a:endParaRPr lang="ko-KR" altLang="en-US" dirty="0">
              <a:ea typeface="NanumSquare" panose="020B0600000101010101"/>
            </a:endParaRPr>
          </a:p>
        </p:txBody>
      </p:sp>
      <p:sp>
        <p:nvSpPr>
          <p:cNvPr id="14" name="사각형: 둥근 모서리 169">
            <a:extLst>
              <a:ext uri="{FF2B5EF4-FFF2-40B4-BE49-F238E27FC236}">
                <a16:creationId xmlns:a16="http://schemas.microsoft.com/office/drawing/2014/main" id="{F9A93E01-2D09-4198-AE37-0FB03CCAB2A3}"/>
              </a:ext>
            </a:extLst>
          </p:cNvPr>
          <p:cNvSpPr/>
          <p:nvPr/>
        </p:nvSpPr>
        <p:spPr>
          <a:xfrm>
            <a:off x="2810764" y="5844086"/>
            <a:ext cx="1867729" cy="945313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Admin</a:t>
            </a:r>
            <a:r>
              <a:rPr lang="en-US" altLang="ko-KR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en-US" altLang="ko-KR" sz="18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Web Browser</a:t>
            </a:r>
            <a:endParaRPr lang="ko-KR" altLang="en-US" sz="1800" dirty="0">
              <a:solidFill>
                <a:schemeClr val="bg1"/>
              </a:solidFill>
              <a:ea typeface="NanumSquare" panose="020B0600000101010101"/>
            </a:endParaRPr>
          </a:p>
        </p:txBody>
      </p:sp>
      <p:sp>
        <p:nvSpPr>
          <p:cNvPr id="15" name="사각형: 둥근 모서리 206">
            <a:extLst>
              <a:ext uri="{FF2B5EF4-FFF2-40B4-BE49-F238E27FC236}">
                <a16:creationId xmlns:a16="http://schemas.microsoft.com/office/drawing/2014/main" id="{EC14FA9B-B44B-44B2-AA14-5F05D89D588D}"/>
              </a:ext>
            </a:extLst>
          </p:cNvPr>
          <p:cNvSpPr/>
          <p:nvPr/>
        </p:nvSpPr>
        <p:spPr>
          <a:xfrm>
            <a:off x="9031721" y="1801240"/>
            <a:ext cx="1140031" cy="41149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ln>
                  <a:solidFill>
                    <a:srgbClr val="0D143C">
                      <a:alpha val="30000"/>
                    </a:srgbClr>
                  </a:solidFill>
                </a:ln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LINUX</a:t>
            </a:r>
            <a:endParaRPr lang="ko-KR" altLang="en-US" dirty="0">
              <a:latin typeface="NanumSquare" panose="020B0600000101010101"/>
              <a:ea typeface="NanumSquare" panose="020B0600000101010101"/>
            </a:endParaRPr>
          </a:p>
          <a:p>
            <a:pPr algn="ctr"/>
            <a:endParaRPr lang="ko-KR" altLang="en-US" dirty="0">
              <a:ea typeface="NanumSquare" panose="020B0600000101010101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451698" y="4206028"/>
            <a:ext cx="829172" cy="66132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IoT</a:t>
            </a:r>
            <a:endParaRPr lang="ko-KR" altLang="en-US" sz="1400" dirty="0">
              <a:ea typeface="NanumSquare" panose="020B0600000101010101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EFA24BD-CDCB-4282-8D5C-5CE7831A21EA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1280870" y="4536690"/>
            <a:ext cx="2099776" cy="7468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D9BE05-17EC-4CC0-BCEC-CB4862CEC7B4}"/>
              </a:ext>
            </a:extLst>
          </p:cNvPr>
          <p:cNvSpPr/>
          <p:nvPr/>
        </p:nvSpPr>
        <p:spPr>
          <a:xfrm>
            <a:off x="3380645" y="4233418"/>
            <a:ext cx="829172" cy="62148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IoT</a:t>
            </a:r>
            <a:endParaRPr lang="ko-KR" altLang="en-US" sz="1400" dirty="0">
              <a:ea typeface="NanumSquare" panose="020B0600000101010101"/>
            </a:endParaRPr>
          </a:p>
        </p:txBody>
      </p:sp>
      <p:sp>
        <p:nvSpPr>
          <p:cNvPr id="19" name="사각형: 둥근 모서리 282">
            <a:extLst>
              <a:ext uri="{FF2B5EF4-FFF2-40B4-BE49-F238E27FC236}">
                <a16:creationId xmlns:a16="http://schemas.microsoft.com/office/drawing/2014/main" id="{D619210F-5C20-42A4-890E-410A15E5D582}"/>
              </a:ext>
            </a:extLst>
          </p:cNvPr>
          <p:cNvSpPr/>
          <p:nvPr/>
        </p:nvSpPr>
        <p:spPr>
          <a:xfrm>
            <a:off x="6407270" y="3154297"/>
            <a:ext cx="2023631" cy="1119452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WebServer</a:t>
            </a:r>
            <a:endParaRPr lang="ko-KR" altLang="en-US" sz="2400" dirty="0">
              <a:solidFill>
                <a:schemeClr val="bg1"/>
              </a:solidFill>
              <a:ea typeface="NanumSquare" panose="020B0600000101010101"/>
            </a:endParaRPr>
          </a:p>
        </p:txBody>
      </p:sp>
      <p:sp>
        <p:nvSpPr>
          <p:cNvPr id="20" name="사각형: 둥근 모서리 4">
            <a:extLst>
              <a:ext uri="{FF2B5EF4-FFF2-40B4-BE49-F238E27FC236}">
                <a16:creationId xmlns:a16="http://schemas.microsoft.com/office/drawing/2014/main" id="{A66D1108-F472-41E0-A29E-C82935809AB4}"/>
              </a:ext>
            </a:extLst>
          </p:cNvPr>
          <p:cNvSpPr/>
          <p:nvPr/>
        </p:nvSpPr>
        <p:spPr>
          <a:xfrm>
            <a:off x="8460297" y="2420595"/>
            <a:ext cx="1214355" cy="423519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R</a:t>
            </a:r>
            <a:endParaRPr lang="ko-KR" altLang="en-US" sz="2000" dirty="0">
              <a:ea typeface="NanumSquare" panose="020B0600000101010101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B5AA7D-7C4A-4C24-9897-2977BFFC8D72}"/>
              </a:ext>
            </a:extLst>
          </p:cNvPr>
          <p:cNvSpPr txBox="1"/>
          <p:nvPr/>
        </p:nvSpPr>
        <p:spPr>
          <a:xfrm>
            <a:off x="7105986" y="4585496"/>
            <a:ext cx="1702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SQL</a:t>
            </a:r>
            <a:endParaRPr lang="ko-KR" altLang="en-US" sz="1400" dirty="0">
              <a:latin typeface="NanumSquare" panose="020B0600000101010101"/>
              <a:ea typeface="NanumSquare" panose="020B0600000101010101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002E7A-F612-44A8-91B6-ED72369B38EF}"/>
              </a:ext>
            </a:extLst>
          </p:cNvPr>
          <p:cNvSpPr txBox="1"/>
          <p:nvPr/>
        </p:nvSpPr>
        <p:spPr>
          <a:xfrm>
            <a:off x="4868252" y="3898750"/>
            <a:ext cx="133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Logging</a:t>
            </a:r>
            <a:endParaRPr lang="ko-KR" altLang="en-US" sz="1400" dirty="0">
              <a:ea typeface="NanumSquare" panose="020B0600000101010101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154105-E8DA-4341-A22B-BB4E8645A9FB}"/>
              </a:ext>
            </a:extLst>
          </p:cNvPr>
          <p:cNvSpPr txBox="1"/>
          <p:nvPr/>
        </p:nvSpPr>
        <p:spPr>
          <a:xfrm>
            <a:off x="3647584" y="919925"/>
            <a:ext cx="142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rgbClr val="0D143C">
                      <a:alpha val="30000"/>
                    </a:srgbClr>
                  </a:solidFill>
                </a:ln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FCM</a:t>
            </a:r>
            <a:endParaRPr lang="ko-KR" altLang="en-US" dirty="0">
              <a:latin typeface="NanumSquare" panose="020B0600000101010101"/>
              <a:ea typeface="NanumSquare" panose="020B0600000101010101"/>
            </a:endParaRPr>
          </a:p>
        </p:txBody>
      </p:sp>
      <p:sp>
        <p:nvSpPr>
          <p:cNvPr id="24" name="원통형 66">
            <a:extLst>
              <a:ext uri="{FF2B5EF4-FFF2-40B4-BE49-F238E27FC236}">
                <a16:creationId xmlns:a16="http://schemas.microsoft.com/office/drawing/2014/main" id="{D5C4A183-2133-4574-870B-89158554FF44}"/>
              </a:ext>
            </a:extLst>
          </p:cNvPr>
          <p:cNvSpPr/>
          <p:nvPr/>
        </p:nvSpPr>
        <p:spPr>
          <a:xfrm>
            <a:off x="8576579" y="4458933"/>
            <a:ext cx="1220591" cy="945314"/>
          </a:xfrm>
          <a:prstGeom prst="can">
            <a:avLst/>
          </a:prstGeom>
          <a:effectLst>
            <a:outerShdw blurRad="50800" dist="38100" dir="2700000" sx="102000" sy="102000" algn="tl" rotWithShape="0">
              <a:prstClr val="black">
                <a:alpha val="7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Oracle</a:t>
            </a:r>
          </a:p>
          <a:p>
            <a:pPr algn="ctr"/>
            <a:r>
              <a:rPr lang="en-US" altLang="ko-KR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ea typeface="NanumSquare ExtraBold" panose="020B0600000101010101" pitchFamily="34" charset="-127"/>
              </a:rPr>
              <a:t>Database</a:t>
            </a:r>
            <a:endParaRPr lang="ko-KR" altLang="en-US" dirty="0">
              <a:solidFill>
                <a:schemeClr val="bg1"/>
              </a:solidFill>
              <a:ea typeface="NanumSquare" panose="020B0600000101010101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1033898" y="3714022"/>
            <a:ext cx="842694" cy="1053539"/>
            <a:chOff x="10367199" y="3506507"/>
            <a:chExt cx="842694" cy="1053539"/>
          </a:xfrm>
          <a:noFill/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FB7936-FD1D-4753-A59E-FCDE908D6C1E}"/>
                </a:ext>
              </a:extLst>
            </p:cNvPr>
            <p:cNvSpPr txBox="1"/>
            <p:nvPr/>
          </p:nvSpPr>
          <p:spPr>
            <a:xfrm>
              <a:off x="10367199" y="3795571"/>
              <a:ext cx="842694" cy="461665"/>
            </a:xfrm>
            <a:prstGeom prst="rect">
              <a:avLst/>
            </a:prstGeom>
            <a:grp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Android</a:t>
              </a:r>
            </a:p>
            <a:p>
              <a:pPr algn="ctr"/>
              <a:r>
                <a:rPr lang="en-US" altLang="ko-KR" sz="1200" b="1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ea typeface="NanumSquare ExtraBold" panose="020B0600000101010101" pitchFamily="34" charset="-127"/>
                </a:rPr>
                <a:t>Mobile</a:t>
              </a:r>
              <a:endParaRPr lang="ko-KR" altLang="en-US" sz="1200" dirty="0">
                <a:ea typeface="NanumSquare" panose="020B0600000101010101"/>
              </a:endParaRPr>
            </a:p>
          </p:txBody>
        </p:sp>
        <p:sp>
          <p:nvSpPr>
            <p:cNvPr id="27" name="사각형: 둥근 모서리 72">
              <a:extLst>
                <a:ext uri="{FF2B5EF4-FFF2-40B4-BE49-F238E27FC236}">
                  <a16:creationId xmlns:a16="http://schemas.microsoft.com/office/drawing/2014/main" id="{78324170-C697-4A1D-84AC-2F4BEC874B2F}"/>
                </a:ext>
              </a:extLst>
            </p:cNvPr>
            <p:cNvSpPr/>
            <p:nvPr/>
          </p:nvSpPr>
          <p:spPr>
            <a:xfrm>
              <a:off x="10466117" y="3506507"/>
              <a:ext cx="649165" cy="1053539"/>
            </a:xfrm>
            <a:prstGeom prst="roundRect">
              <a:avLst/>
            </a:prstGeom>
            <a:grpFill/>
            <a:ln w="76200"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NanumSquare" panose="020B0600000101010101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FBEDCD3-06BB-47B1-A255-4F68CFAAFED0}"/>
              </a:ext>
            </a:extLst>
          </p:cNvPr>
          <p:cNvCxnSpPr>
            <a:cxnSpLocks/>
            <a:stCxn id="6" idx="0"/>
            <a:endCxn id="13" idx="2"/>
          </p:cNvCxnSpPr>
          <p:nvPr/>
        </p:nvCxnSpPr>
        <p:spPr>
          <a:xfrm flipH="1" flipV="1">
            <a:off x="7424925" y="1739333"/>
            <a:ext cx="8934" cy="465268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913556" y="3497590"/>
            <a:ext cx="2029968" cy="15200"/>
          </a:xfrm>
          <a:prstGeom prst="straightConnector1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1154105-E8DA-4341-A22B-BB4E8645A9FB}"/>
              </a:ext>
            </a:extLst>
          </p:cNvPr>
          <p:cNvSpPr txBox="1"/>
          <p:nvPr/>
        </p:nvSpPr>
        <p:spPr>
          <a:xfrm>
            <a:off x="3476992" y="3135858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rgbClr val="0D143C">
                      <a:alpha val="30000"/>
                    </a:srgbClr>
                  </a:solidFill>
                </a:ln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HTTP</a:t>
            </a:r>
            <a:endParaRPr lang="ko-KR" altLang="en-US" dirty="0">
              <a:latin typeface="NanumSquare" panose="020B0600000101010101"/>
              <a:ea typeface="NanumSquare" panose="020B0600000101010101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8E5E8C-5C90-45B0-A375-ECF55645641C}"/>
              </a:ext>
            </a:extLst>
          </p:cNvPr>
          <p:cNvSpPr txBox="1"/>
          <p:nvPr/>
        </p:nvSpPr>
        <p:spPr>
          <a:xfrm>
            <a:off x="3785851" y="3714084"/>
            <a:ext cx="94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rgbClr val="0D143C">
                      <a:alpha val="30000"/>
                    </a:srgbClr>
                  </a:solidFill>
                </a:ln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TCP/IP</a:t>
            </a:r>
            <a:endParaRPr lang="ko-KR" altLang="en-US" dirty="0">
              <a:latin typeface="NanumSquare" panose="020B0600000101010101"/>
              <a:ea typeface="NanumSquare" panose="020B0600000101010101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154105-E8DA-4341-A22B-BB4E8645A9FB}"/>
              </a:ext>
            </a:extLst>
          </p:cNvPr>
          <p:cNvSpPr txBox="1"/>
          <p:nvPr/>
        </p:nvSpPr>
        <p:spPr>
          <a:xfrm>
            <a:off x="9199159" y="950264"/>
            <a:ext cx="159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rgbClr val="0D143C">
                      <a:alpha val="30000"/>
                    </a:srgbClr>
                  </a:solidFill>
                </a:ln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FCM</a:t>
            </a:r>
            <a:endParaRPr lang="ko-KR" altLang="en-US" dirty="0">
              <a:latin typeface="NanumSquare" panose="020B0600000101010101"/>
              <a:ea typeface="NanumSquare" panose="020B0600000101010101"/>
            </a:endParaRPr>
          </a:p>
        </p:txBody>
      </p:sp>
      <p:cxnSp>
        <p:nvCxnSpPr>
          <p:cNvPr id="37" name="연결선: 꺾임 137">
            <a:extLst>
              <a:ext uri="{FF2B5EF4-FFF2-40B4-BE49-F238E27FC236}">
                <a16:creationId xmlns:a16="http://schemas.microsoft.com/office/drawing/2014/main" id="{5D069AE7-8D51-452C-9EC7-D1C06B131540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2905300" y="3701872"/>
            <a:ext cx="889931" cy="531546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137">
            <a:extLst>
              <a:ext uri="{FF2B5EF4-FFF2-40B4-BE49-F238E27FC236}">
                <a16:creationId xmlns:a16="http://schemas.microsoft.com/office/drawing/2014/main" id="{5D069AE7-8D51-452C-9EC7-D1C06B131540}"/>
              </a:ext>
            </a:extLst>
          </p:cNvPr>
          <p:cNvCxnSpPr>
            <a:cxnSpLocks/>
            <a:stCxn id="14" idx="3"/>
            <a:endCxn id="6" idx="2"/>
          </p:cNvCxnSpPr>
          <p:nvPr/>
        </p:nvCxnSpPr>
        <p:spPr>
          <a:xfrm flipV="1">
            <a:off x="4678493" y="5500215"/>
            <a:ext cx="2755366" cy="816528"/>
          </a:xfrm>
          <a:prstGeom prst="bentConnector2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9" idx="2"/>
            <a:endCxn id="24" idx="2"/>
          </p:cNvCxnSpPr>
          <p:nvPr/>
        </p:nvCxnSpPr>
        <p:spPr>
          <a:xfrm rot="16200000" flipH="1">
            <a:off x="7668912" y="4023922"/>
            <a:ext cx="657841" cy="1157493"/>
          </a:xfrm>
          <a:prstGeom prst="bentConnector2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19" idx="1"/>
          </p:cNvCxnSpPr>
          <p:nvPr/>
        </p:nvCxnSpPr>
        <p:spPr>
          <a:xfrm rot="10800000" flipV="1">
            <a:off x="5955548" y="3714022"/>
            <a:ext cx="451722" cy="793115"/>
          </a:xfrm>
          <a:prstGeom prst="bentConnector2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1154105-E8DA-4341-A22B-BB4E8645A9FB}"/>
              </a:ext>
            </a:extLst>
          </p:cNvPr>
          <p:cNvSpPr txBox="1"/>
          <p:nvPr/>
        </p:nvSpPr>
        <p:spPr>
          <a:xfrm>
            <a:off x="5665213" y="5956785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rgbClr val="0D143C">
                      <a:alpha val="30000"/>
                    </a:srgbClr>
                  </a:solidFill>
                </a:ln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HTTP</a:t>
            </a:r>
            <a:endParaRPr lang="ko-KR" altLang="en-US" dirty="0">
              <a:ea typeface="NanumSquare" panose="020B0600000101010101"/>
            </a:endParaRPr>
          </a:p>
        </p:txBody>
      </p:sp>
      <p:cxnSp>
        <p:nvCxnSpPr>
          <p:cNvPr id="42" name="꺾인 연결선 41"/>
          <p:cNvCxnSpPr>
            <a:stCxn id="19" idx="0"/>
          </p:cNvCxnSpPr>
          <p:nvPr/>
        </p:nvCxnSpPr>
        <p:spPr>
          <a:xfrm rot="5400000" flipH="1" flipV="1">
            <a:off x="7678706" y="2372735"/>
            <a:ext cx="521943" cy="1041182"/>
          </a:xfrm>
          <a:prstGeom prst="bentConnector2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177">
            <a:extLst>
              <a:ext uri="{FF2B5EF4-FFF2-40B4-BE49-F238E27FC236}">
                <a16:creationId xmlns:a16="http://schemas.microsoft.com/office/drawing/2014/main" id="{D25D453D-A189-4F0D-97F8-822D4CB0569E}"/>
              </a:ext>
            </a:extLst>
          </p:cNvPr>
          <p:cNvCxnSpPr>
            <a:cxnSpLocks/>
            <a:stCxn id="13" idx="1"/>
            <a:endCxn id="10" idx="3"/>
          </p:cNvCxnSpPr>
          <p:nvPr/>
        </p:nvCxnSpPr>
        <p:spPr>
          <a:xfrm rot="10800000" flipV="1">
            <a:off x="2199030" y="1319455"/>
            <a:ext cx="4428402" cy="1961780"/>
          </a:xfrm>
          <a:prstGeom prst="bentConnector2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1919851" y="4204673"/>
            <a:ext cx="829172" cy="66132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IoT</a:t>
            </a:r>
            <a:endParaRPr lang="ko-KR" altLang="en-US" sz="1400" dirty="0">
              <a:ea typeface="NanumSquare" panose="020B0600000101010101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154105-E8DA-4341-A22B-BB4E8645A9FB}"/>
              </a:ext>
            </a:extLst>
          </p:cNvPr>
          <p:cNvSpPr txBox="1"/>
          <p:nvPr/>
        </p:nvSpPr>
        <p:spPr>
          <a:xfrm>
            <a:off x="2628012" y="4220180"/>
            <a:ext cx="893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rgbClr val="0D143C">
                      <a:alpha val="30000"/>
                    </a:srgbClr>
                  </a:solidFill>
                </a:ln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can</a:t>
            </a:r>
            <a:endParaRPr lang="ko-KR" altLang="en-US" sz="1600" dirty="0">
              <a:latin typeface="NanumSquare" panose="020B0600000101010101"/>
              <a:ea typeface="NanumSquare" panose="020B0600000101010101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154105-E8DA-4341-A22B-BB4E8645A9FB}"/>
              </a:ext>
            </a:extLst>
          </p:cNvPr>
          <p:cNvSpPr txBox="1"/>
          <p:nvPr/>
        </p:nvSpPr>
        <p:spPr>
          <a:xfrm>
            <a:off x="1157834" y="4220180"/>
            <a:ext cx="893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rgbClr val="0D143C">
                      <a:alpha val="30000"/>
                    </a:srgbClr>
                  </a:solidFill>
                </a:ln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can</a:t>
            </a:r>
            <a:endParaRPr lang="ko-KR" altLang="en-US" sz="1600" dirty="0">
              <a:latin typeface="NanumSquare" panose="020B0600000101010101"/>
              <a:ea typeface="NanumSquare" panose="020B0600000101010101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174029" y="5144737"/>
            <a:ext cx="531250" cy="32992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ea typeface="NanumSquare" panose="020B0600000101010101"/>
              </a:rPr>
              <a:t>ECU</a:t>
            </a:r>
            <a:endParaRPr lang="ko-KR" altLang="en-US" sz="1400" dirty="0">
              <a:ea typeface="NanumSquare" panose="020B0600000101010101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833592" y="5156887"/>
            <a:ext cx="733943" cy="32992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ea typeface="NanumSquare" panose="020B0600000101010101"/>
              </a:rPr>
              <a:t>Sensor</a:t>
            </a:r>
            <a:endParaRPr lang="ko-KR" altLang="en-US" sz="1400" dirty="0">
              <a:ea typeface="NanumSquare" panose="020B0600000101010101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1679758" y="5144737"/>
            <a:ext cx="531250" cy="32992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ea typeface="NanumSquare" panose="020B0600000101010101"/>
              </a:rPr>
              <a:t>ECU</a:t>
            </a:r>
            <a:endParaRPr lang="ko-KR" altLang="en-US" sz="1400" dirty="0">
              <a:ea typeface="NanumSquare" panose="020B0600000101010101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A8837FE-D213-4872-907C-A844D242D304}"/>
              </a:ext>
            </a:extLst>
          </p:cNvPr>
          <p:cNvSpPr/>
          <p:nvPr/>
        </p:nvSpPr>
        <p:spPr>
          <a:xfrm>
            <a:off x="2339321" y="5156887"/>
            <a:ext cx="733943" cy="32992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ea typeface="NanumSquare" panose="020B0600000101010101"/>
              </a:rPr>
              <a:t>Sensor</a:t>
            </a:r>
            <a:endParaRPr lang="ko-KR" altLang="en-US" sz="1400" dirty="0">
              <a:ea typeface="NanumSquare" panose="020B0600000101010101"/>
            </a:endParaRPr>
          </a:p>
        </p:txBody>
      </p:sp>
      <p:cxnSp>
        <p:nvCxnSpPr>
          <p:cNvPr id="51" name="직선 연결선 50"/>
          <p:cNvCxnSpPr>
            <a:endCxn id="47" idx="0"/>
          </p:cNvCxnSpPr>
          <p:nvPr/>
        </p:nvCxnSpPr>
        <p:spPr>
          <a:xfrm flipH="1">
            <a:off x="439654" y="4865996"/>
            <a:ext cx="202065" cy="278741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endCxn id="48" idx="0"/>
          </p:cNvCxnSpPr>
          <p:nvPr/>
        </p:nvCxnSpPr>
        <p:spPr>
          <a:xfrm>
            <a:off x="1084290" y="4865996"/>
            <a:ext cx="116274" cy="290891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H="1">
            <a:off x="1926035" y="4865996"/>
            <a:ext cx="202065" cy="278741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2570671" y="4865996"/>
            <a:ext cx="116274" cy="290891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38E5E8C-5C90-45B0-A375-ECF55645641C}"/>
              </a:ext>
            </a:extLst>
          </p:cNvPr>
          <p:cNvSpPr txBox="1"/>
          <p:nvPr/>
        </p:nvSpPr>
        <p:spPr>
          <a:xfrm>
            <a:off x="10060579" y="4253181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rgbClr val="0D143C">
                      <a:alpha val="30000"/>
                    </a:srgbClr>
                  </a:solidFill>
                </a:ln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HTTP</a:t>
            </a:r>
            <a:endParaRPr lang="ko-KR" altLang="en-US" dirty="0">
              <a:latin typeface="NanumSquare" panose="020B0600000101010101"/>
              <a:ea typeface="NanumSquare" panose="020B0600000101010101"/>
            </a:endParaRPr>
          </a:p>
        </p:txBody>
      </p:sp>
      <p:cxnSp>
        <p:nvCxnSpPr>
          <p:cNvPr id="57" name="직선 화살표 연결선 56"/>
          <p:cNvCxnSpPr/>
          <p:nvPr/>
        </p:nvCxnSpPr>
        <p:spPr>
          <a:xfrm>
            <a:off x="9891859" y="4159525"/>
            <a:ext cx="1240957" cy="18745"/>
          </a:xfrm>
          <a:prstGeom prst="straightConnector1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177">
            <a:extLst>
              <a:ext uri="{FF2B5EF4-FFF2-40B4-BE49-F238E27FC236}">
                <a16:creationId xmlns:a16="http://schemas.microsoft.com/office/drawing/2014/main" id="{D25D453D-A189-4F0D-97F8-822D4CB0569E}"/>
              </a:ext>
            </a:extLst>
          </p:cNvPr>
          <p:cNvCxnSpPr>
            <a:cxnSpLocks/>
            <a:stCxn id="13" idx="3"/>
            <a:endCxn id="27" idx="0"/>
          </p:cNvCxnSpPr>
          <p:nvPr/>
        </p:nvCxnSpPr>
        <p:spPr>
          <a:xfrm>
            <a:off x="8222418" y="1319455"/>
            <a:ext cx="3234981" cy="2394567"/>
          </a:xfrm>
          <a:prstGeom prst="bentConnector2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38E5E8C-5C90-45B0-A375-ECF55645641C}"/>
              </a:ext>
            </a:extLst>
          </p:cNvPr>
          <p:cNvSpPr txBox="1"/>
          <p:nvPr/>
        </p:nvSpPr>
        <p:spPr>
          <a:xfrm>
            <a:off x="7451298" y="1773515"/>
            <a:ext cx="8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rgbClr val="0D143C">
                      <a:alpha val="30000"/>
                    </a:srgbClr>
                  </a:solidFill>
                </a:ln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HTTP</a:t>
            </a:r>
            <a:endParaRPr lang="ko-KR" altLang="en-US" dirty="0">
              <a:latin typeface="NanumSquare" panose="020B0600000101010101"/>
              <a:ea typeface="NanumSquare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93320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개발 도구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3492326D-8DDC-1A48-B126-AD3C404FD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669074"/>
              </p:ext>
            </p:extLst>
          </p:nvPr>
        </p:nvGraphicFramePr>
        <p:xfrm>
          <a:off x="594368" y="1573518"/>
          <a:ext cx="11078244" cy="4236117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2769561">
                  <a:extLst>
                    <a:ext uri="{9D8B030D-6E8A-4147-A177-3AD203B41FA5}">
                      <a16:colId xmlns:a16="http://schemas.microsoft.com/office/drawing/2014/main" val="2023889951"/>
                    </a:ext>
                  </a:extLst>
                </a:gridCol>
                <a:gridCol w="2769561">
                  <a:extLst>
                    <a:ext uri="{9D8B030D-6E8A-4147-A177-3AD203B41FA5}">
                      <a16:colId xmlns:a16="http://schemas.microsoft.com/office/drawing/2014/main" val="323622441"/>
                    </a:ext>
                  </a:extLst>
                </a:gridCol>
                <a:gridCol w="2769561">
                  <a:extLst>
                    <a:ext uri="{9D8B030D-6E8A-4147-A177-3AD203B41FA5}">
                      <a16:colId xmlns:a16="http://schemas.microsoft.com/office/drawing/2014/main" val="779571010"/>
                    </a:ext>
                  </a:extLst>
                </a:gridCol>
                <a:gridCol w="2769561">
                  <a:extLst>
                    <a:ext uri="{9D8B030D-6E8A-4147-A177-3AD203B41FA5}">
                      <a16:colId xmlns:a16="http://schemas.microsoft.com/office/drawing/2014/main" val="2351928659"/>
                    </a:ext>
                  </a:extLst>
                </a:gridCol>
              </a:tblGrid>
              <a:tr h="342201"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소프트웨어</a:t>
                      </a:r>
                      <a:endParaRPr lang="ko-KR" altLang="en-US" sz="1300" b="0" i="0" u="none" strike="noStrike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70839" marR="70839" marT="35419" marB="35419" anchor="ctr">
                    <a:lnL>
                      <a:noFill/>
                    </a:lnL>
                    <a:lnR w="28575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네트워크</a:t>
                      </a:r>
                      <a:endParaRPr lang="ko-KR" altLang="en-US" sz="1300" b="0" i="0" u="none" strike="noStrike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70839" marR="70839" marT="35419" marB="35419" anchor="ctr">
                    <a:lnL w="28575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645976"/>
                  </a:ext>
                </a:extLst>
              </a:tr>
              <a:tr h="46584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</a:rPr>
                        <a:t>Eclipse IDE</a:t>
                      </a:r>
                      <a:endParaRPr 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NanumSquare Light" panose="020B0600000101010101" pitchFamily="34" charset="-127"/>
                        <a:ea typeface="NanumSquare Light" panose="020B0600000101010101" pitchFamily="34" charset="-127"/>
                      </a:endParaRP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2020-06 (4.16.0)</a:t>
                      </a:r>
                      <a:endParaRPr 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NanumSquare" panose="020B0600000101010101" pitchFamily="34" charset="-127"/>
                      </a:endParaRPr>
                    </a:p>
                  </a:txBody>
                  <a:tcPr marL="6099" marR="6099" marT="6099" marB="0" anchor="ctr">
                    <a:lnR w="28575" cap="flat" cmpd="sng" algn="ctr">
                      <a:solidFill>
                        <a:srgbClr val="2496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3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</a:rPr>
                        <a:t>Arduino IDE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</a:rPr>
                        <a:t>(1.8.13)</a:t>
                      </a:r>
                      <a:endParaRPr lang="en-US" altLang="ko-KR" sz="1000" b="0" i="0" u="none" strike="noStrike" dirty="0" smtClean="0">
                        <a:effectLst/>
                        <a:latin typeface="NanumSquare Light" panose="020B0600000101010101" pitchFamily="34" charset="-127"/>
                        <a:ea typeface="NanumSquare Light" panose="020B0600000101010101" pitchFamily="34" charset="-127"/>
                      </a:endParaRPr>
                    </a:p>
                  </a:txBody>
                  <a:tcPr marL="6099" marR="6099" marT="6099" marB="0" anchor="ctr">
                    <a:lnL w="28575" cap="flat" cmpd="sng" algn="ctr">
                      <a:solidFill>
                        <a:srgbClr val="2496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</a:rPr>
                        <a:t>TCP/IP</a:t>
                      </a:r>
                      <a:endParaRPr lang="en-US" altLang="ko-KR" sz="1300" b="0" i="0" u="none" strike="noStrike" dirty="0">
                        <a:effectLst/>
                        <a:latin typeface="NanumSquare Light" panose="020B0600000101010101" pitchFamily="34" charset="-127"/>
                        <a:ea typeface="NanumSquare Light" panose="020B0600000101010101" pitchFamily="34" charset="-127"/>
                      </a:endParaRPr>
                    </a:p>
                  </a:txBody>
                  <a:tcPr marL="6099" marR="6099" marT="6099" marB="0" anchor="ctr">
                    <a:lnL w="28575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</a:rPr>
                        <a:t>TCP/IP Protocol Suit</a:t>
                      </a:r>
                      <a:endParaRPr lang="en-US" altLang="ko-KR" sz="1100" b="0" i="0" u="none" strike="noStrike" dirty="0">
                        <a:effectLst/>
                        <a:latin typeface="NanumSquare Light" panose="020B0600000101010101" pitchFamily="34" charset="-127"/>
                        <a:ea typeface="NanumSquare Light" panose="020B0600000101010101" pitchFamily="34" charset="-127"/>
                      </a:endParaRPr>
                    </a:p>
                  </a:txBody>
                  <a:tcPr marL="6099" marR="6099" marT="6099" marB="0" anchor="ctr">
                    <a:lnT w="28575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244993"/>
                  </a:ext>
                </a:extLst>
              </a:tr>
              <a:tr h="38094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</a:rPr>
                        <a:t>Apache </a:t>
                      </a:r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</a:rPr>
                        <a:t>Tomcat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 Light" panose="020B0600000101010101" pitchFamily="34" charset="-127"/>
                        </a:rPr>
                        <a:t>(9.0.37)</a:t>
                      </a:r>
                      <a:endParaRPr lang="en-US" altLang="ko-KR" sz="1000" b="0" i="0" u="none" strike="noStrike" dirty="0">
                        <a:effectLst/>
                        <a:latin typeface="NanumSquare Light" panose="020B0600000101010101" pitchFamily="34" charset="-127"/>
                        <a:ea typeface="NanumSquare Light" panose="020B0600000101010101" pitchFamily="34" charset="-127"/>
                      </a:endParaRPr>
                    </a:p>
                  </a:txBody>
                  <a:tcPr marL="6099" marR="6099" marT="6099" marB="0" anchor="ctr">
                    <a:lnR w="28575" cap="flat" cmpd="sng" algn="ctr">
                      <a:solidFill>
                        <a:srgbClr val="2496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3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u="none" strike="noStrike" dirty="0" smtClean="0"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Spring Framework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(4.2)</a:t>
                      </a:r>
                      <a:endParaRPr lang="en-US" altLang="ko-KR" sz="1000" b="0" i="0" u="none" strike="noStrike" dirty="0" smtClean="0">
                        <a:effectLst/>
                        <a:latin typeface="NanumSquare Light" panose="020B0600000101010101" pitchFamily="34" charset="-127"/>
                        <a:ea typeface="NanumSquare Light" panose="020B0600000101010101" pitchFamily="34" charset="-127"/>
                      </a:endParaRPr>
                    </a:p>
                  </a:txBody>
                  <a:tcPr marL="6099" marR="6099" marT="6099" marB="0" anchor="ctr">
                    <a:lnL w="28575" cap="flat" cmpd="sng" algn="ctr">
                      <a:solidFill>
                        <a:srgbClr val="2496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</a:rPr>
                        <a:t>HTTP</a:t>
                      </a:r>
                      <a:endParaRPr lang="en-US" altLang="ko-KR" sz="1300" b="0" i="0" u="none" strike="noStrike" dirty="0">
                        <a:effectLst/>
                        <a:latin typeface="NanumSquare Light" panose="020B0600000101010101" pitchFamily="34" charset="-127"/>
                        <a:ea typeface="NanumSquare Light" panose="020B0600000101010101" pitchFamily="34" charset="-127"/>
                      </a:endParaRPr>
                    </a:p>
                  </a:txBody>
                  <a:tcPr marL="6099" marR="6099" marT="6099" marB="0" anchor="ctr">
                    <a:lnL w="28575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클라이언트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서버간 요청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응답 프로토콜</a:t>
                      </a:r>
                      <a:endParaRPr lang="ko-KR" altLang="en-US" sz="1100" b="0" i="0" u="none" strike="noStrike" dirty="0">
                        <a:effectLst/>
                        <a:latin typeface="NanumSquare Light" panose="020B0600000101010101" pitchFamily="34" charset="-127"/>
                        <a:ea typeface="NanumSquare Light" panose="020B0600000101010101" pitchFamily="34" charset="-127"/>
                      </a:endParaRPr>
                    </a:p>
                  </a:txBody>
                  <a:tcPr marL="6099" marR="6099" marT="6099" marB="0" anchor="ctr">
                    <a:lnT w="6350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674127"/>
                  </a:ext>
                </a:extLst>
              </a:tr>
              <a:tr h="46584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</a:rPr>
                        <a:t>Android </a:t>
                      </a:r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</a:rPr>
                        <a:t>Studio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(4.0.2)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NanumSquare" panose="020B0600000101010101" pitchFamily="34" charset="-127"/>
                      </a:endParaRPr>
                    </a:p>
                  </a:txBody>
                  <a:tcPr marL="6099" marR="6099" marT="6099" marB="0" anchor="ctr">
                    <a:lnR w="28575" cap="flat" cmpd="sng" algn="ctr">
                      <a:solidFill>
                        <a:srgbClr val="2496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3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</a:rPr>
                        <a:t>Hadoop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</a:rPr>
                        <a:t>(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</a:rPr>
                        <a:t>1.0.1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</a:rPr>
                        <a:t>)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</a:rPr>
                        <a:t>HIVE</a:t>
                      </a:r>
                      <a:r>
                        <a:rPr lang="en-US" altLang="ko-KR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</a:rPr>
                        <a:t>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</a:rPr>
                        <a:t>(1.2.1)</a:t>
                      </a:r>
                      <a:endParaRPr lang="en-US" altLang="ko-KR" sz="900" b="0" i="0" u="none" strike="noStrike" dirty="0" smtClean="0">
                        <a:effectLst/>
                        <a:latin typeface="NanumSquare Light" panose="020B0600000101010101" pitchFamily="34" charset="-127"/>
                        <a:ea typeface="NanumSquare Light" panose="020B0600000101010101" pitchFamily="34" charset="-127"/>
                      </a:endParaRPr>
                    </a:p>
                  </a:txBody>
                  <a:tcPr marL="6099" marR="6099" marT="6099" marB="0" anchor="ctr">
                    <a:lnL w="28575" cap="flat" cmpd="sng" algn="ctr">
                      <a:solidFill>
                        <a:srgbClr val="2496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</a:rPr>
                        <a:t>CAN</a:t>
                      </a:r>
                      <a:endParaRPr lang="en-US" altLang="ko-KR" sz="1300" b="0" i="0" u="none" strike="noStrike" dirty="0">
                        <a:effectLst/>
                        <a:latin typeface="NanumSquare Light" panose="020B0600000101010101" pitchFamily="34" charset="-127"/>
                        <a:ea typeface="NanumSquare Light" panose="020B0600000101010101" pitchFamily="34" charset="-127"/>
                      </a:endParaRPr>
                    </a:p>
                  </a:txBody>
                  <a:tcPr marL="6099" marR="6099" marT="6099" marB="0" anchor="ctr">
                    <a:lnL w="28575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3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</a:rPr>
                        <a:t>Non-host 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버스 방식 표준통신규격</a:t>
                      </a:r>
                      <a:endParaRPr lang="ko-KR" altLang="en-US" sz="1100" b="0" i="0" u="none" strike="noStrike" dirty="0">
                        <a:effectLst/>
                        <a:latin typeface="NanumSquare Light" panose="020B0600000101010101" pitchFamily="34" charset="-127"/>
                        <a:ea typeface="NanumSquare Light" panose="020B0600000101010101" pitchFamily="34" charset="-127"/>
                      </a:endParaRPr>
                    </a:p>
                  </a:txBody>
                  <a:tcPr marL="6099" marR="6099" marT="6099" marB="0" anchor="ctr">
                    <a:lnT w="6350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975131"/>
                  </a:ext>
                </a:extLst>
              </a:tr>
              <a:tr h="342201"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데이터베이스</a:t>
                      </a:r>
                      <a:endParaRPr lang="ko-KR" altLang="en-US" sz="1300" b="0" i="0" u="none" strike="noStrike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70839" marR="70839" marT="35419" marB="35419" anchor="ctr">
                    <a:lnR w="28575" cap="flat" cmpd="sng" algn="ctr">
                      <a:solidFill>
                        <a:srgbClr val="229C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29C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하드웨어</a:t>
                      </a:r>
                      <a:endParaRPr lang="ko-KR" altLang="en-US" sz="1300" b="0" i="0" u="none" strike="noStrike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70839" marR="70839" marT="35419" marB="35419" anchor="ctr">
                    <a:lnL w="28575" cap="flat" cmpd="sng" algn="ctr">
                      <a:solidFill>
                        <a:srgbClr val="229C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27A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29C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75462"/>
                  </a:ext>
                </a:extLst>
              </a:tr>
              <a:tr h="342201">
                <a:tc gridSpan="2">
                  <a:txBody>
                    <a:bodyPr/>
                    <a:lstStyle/>
                    <a:p>
                      <a:pPr marL="0" marR="0" lvl="0" indent="0" algn="ctr" defTabSz="182843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Oracle </a:t>
                      </a:r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Database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(11g, SQL Developer)</a:t>
                      </a:r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, </a:t>
                      </a:r>
                      <a:r>
                        <a:rPr lang="en-US" altLang="ko-KR" sz="13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MariaDB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(10.0.15)</a:t>
                      </a:r>
                      <a:endParaRPr lang="en-US" altLang="ko-KR" sz="1000" b="0" i="0" u="none" strike="noStrike" dirty="0">
                        <a:effectLst/>
                        <a:latin typeface="NanumSquare Light" panose="020B0600000101010101" pitchFamily="34" charset="-127"/>
                        <a:ea typeface="NanumSquare Light" panose="020B0600000101010101" pitchFamily="34" charset="-127"/>
                      </a:endParaRPr>
                    </a:p>
                  </a:txBody>
                  <a:tcPr marL="70839" marR="70839" marT="35419" marB="35419" anchor="ctr">
                    <a:lnR w="28575" cap="flat" cmpd="sng" algn="ctr">
                      <a:solidFill>
                        <a:srgbClr val="229C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29C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LattePanda</a:t>
                      </a:r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, </a:t>
                      </a:r>
                      <a:r>
                        <a:rPr lang="en-US" sz="1300" b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CANPro</a:t>
                      </a:r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, </a:t>
                      </a:r>
                      <a:r>
                        <a:rPr lang="en-US" sz="1300" b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Sensors (PIR,</a:t>
                      </a:r>
                      <a:r>
                        <a:rPr lang="ko-KR" altLang="en-US" sz="1300" b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온도</a:t>
                      </a:r>
                      <a:r>
                        <a:rPr lang="en-US" altLang="ko-KR" sz="1300" b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,</a:t>
                      </a:r>
                      <a:r>
                        <a:rPr lang="ko-KR" altLang="en-US" sz="1300" b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충돌</a:t>
                      </a:r>
                      <a:r>
                        <a:rPr lang="en-US" altLang="ko-KR" sz="1300" b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,</a:t>
                      </a:r>
                      <a:r>
                        <a:rPr lang="ko-KR" altLang="en-US" sz="1300" b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진동</a:t>
                      </a:r>
                      <a:r>
                        <a:rPr lang="en-US" altLang="ko-KR" sz="1300" b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,</a:t>
                      </a:r>
                      <a:r>
                        <a:rPr lang="ko-KR" altLang="en-US" sz="1300" b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무게</a:t>
                      </a:r>
                      <a:r>
                        <a:rPr lang="en-US" altLang="ko-KR" sz="1300" b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,LED</a:t>
                      </a:r>
                      <a:r>
                        <a:rPr lang="en-US" sz="1300" b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)</a:t>
                      </a:r>
                      <a:endParaRPr lang="en-US" altLang="ko-KR" sz="1300" b="0" i="0" u="none" strike="noStrike" dirty="0">
                        <a:effectLst/>
                        <a:latin typeface="NanumSquare" panose="020B0600000101010101" pitchFamily="50" charset="-127"/>
                        <a:ea typeface="NanumSquare" panose="020B0600000101010101" pitchFamily="50" charset="-127"/>
                      </a:endParaRPr>
                    </a:p>
                  </a:txBody>
                  <a:tcPr marL="70839" marR="70839" marT="35419" marB="35419" anchor="ctr">
                    <a:lnL w="28575" cap="flat" cmpd="sng" algn="ctr">
                      <a:solidFill>
                        <a:srgbClr val="229C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29C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485960"/>
                  </a:ext>
                </a:extLst>
              </a:tr>
              <a:tr h="342201"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구현 언어</a:t>
                      </a:r>
                      <a:endParaRPr lang="ko-KR" altLang="en-US" sz="1300" b="0" i="0" u="none" strike="noStrike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70839" marR="70839" marT="35419" marB="35419" anchor="ctr">
                    <a:lnR w="28575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기타</a:t>
                      </a:r>
                      <a:endParaRPr lang="ko-KR" altLang="en-US" sz="1300" b="0" i="0" u="none" strike="noStrike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70839" marR="70839" marT="35419" marB="35419" anchor="ctr">
                    <a:lnL w="28575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834427"/>
                  </a:ext>
                </a:extLst>
              </a:tr>
              <a:tr h="622974"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Java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(JDK 1.8u251)</a:t>
                      </a:r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, 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HTML5, </a:t>
                      </a:r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CSS</a:t>
                      </a:r>
                      <a:r>
                        <a:rPr lang="en-US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 </a:t>
                      </a:r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3.0</a:t>
                      </a:r>
                      <a:endParaRPr lang="en-US" altLang="ko-KR" sz="1300" b="0" i="0" u="none" strike="noStrike" dirty="0">
                        <a:effectLst/>
                        <a:latin typeface="NanumSquare" panose="020B0600000101010101" pitchFamily="50" charset="-127"/>
                        <a:ea typeface="NanumSquare" panose="020B0600000101010101" pitchFamily="50" charset="-127"/>
                      </a:endParaRPr>
                    </a:p>
                  </a:txBody>
                  <a:tcPr marL="70839" marR="70839" marT="35419" marB="35419" anchor="ctr">
                    <a:lnR w="28575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</a:rPr>
                        <a:t>FCM</a:t>
                      </a:r>
                      <a:b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</a:rPr>
                      </a:b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</a:rPr>
                        <a:t>(Firebase Cloud Messaging)</a:t>
                      </a:r>
                      <a:endParaRPr lang="en-US" altLang="ko-KR" sz="1300" b="0" i="0" u="none" strike="noStrike" dirty="0">
                        <a:effectLst/>
                        <a:latin typeface="NanumSquare Light" panose="020B0600000101010101" pitchFamily="34" charset="-127"/>
                        <a:ea typeface="NanumSquare Light" panose="020B0600000101010101" pitchFamily="34" charset="-127"/>
                      </a:endParaRPr>
                    </a:p>
                  </a:txBody>
                  <a:tcPr marL="6099" marR="6099" marT="6099" marB="0" anchor="ctr">
                    <a:lnL w="28575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</a:rPr>
                        <a:t>Android, iOS 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및 웹 애플리케이션의 </a:t>
                      </a:r>
                      <a:b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메시지 및 알림을 위한 크로스 플랫폼 </a:t>
                      </a:r>
                      <a:endParaRPr lang="en-US" altLang="ko-KR" sz="1100" b="0" u="none" strike="noStrike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클라우드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솔루션</a:t>
                      </a:r>
                      <a:endParaRPr lang="ko-KR" altLang="en-US" sz="1100" b="0" i="0" u="none" strike="noStrike" dirty="0">
                        <a:effectLst/>
                        <a:latin typeface="NanumSquare Light" panose="020B0600000101010101" pitchFamily="34" charset="-127"/>
                        <a:ea typeface="NanumSquare Light" panose="020B0600000101010101" pitchFamily="34" charset="-127"/>
                      </a:endParaRPr>
                    </a:p>
                  </a:txBody>
                  <a:tcPr marL="6099" marR="6099" marT="6099" marB="0" anchor="ctr">
                    <a:lnT w="28575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419586"/>
                  </a:ext>
                </a:extLst>
              </a:tr>
              <a:tr h="465848"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Oracle SQL, MySQL, </a:t>
                      </a:r>
                      <a:r>
                        <a:rPr lang="en-US" altLang="ko-KR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 </a:t>
                      </a:r>
                      <a:r>
                        <a:rPr lang="en-US" altLang="ko-KR" sz="1300" b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R</a:t>
                      </a:r>
                      <a:r>
                        <a:rPr lang="en-US" altLang="ko-KR" sz="1000" b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(3.5.3)</a:t>
                      </a:r>
                      <a:r>
                        <a:rPr lang="en-US" altLang="ko-KR" sz="1300" b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, C/C++</a:t>
                      </a:r>
                      <a:endParaRPr lang="en-US" altLang="ko-KR" sz="1300" b="0" i="0" u="none" strike="noStrike" dirty="0" smtClean="0">
                        <a:effectLst/>
                        <a:latin typeface="NanumSquare" panose="020B0600000101010101" pitchFamily="50" charset="-127"/>
                        <a:ea typeface="NanumSquare" panose="020B0600000101010101" pitchFamily="50" charset="-127"/>
                      </a:endParaRPr>
                    </a:p>
                  </a:txBody>
                  <a:tcPr marL="70839" marR="70839" marT="35419" marB="35419" anchor="ctr">
                    <a:lnR w="28575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</a:rPr>
                        <a:t>AWS</a:t>
                      </a:r>
                      <a:b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</a:rPr>
                      </a:b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</a:rPr>
                        <a:t>(Amazon Web Service)</a:t>
                      </a:r>
                      <a:endParaRPr lang="en-US" altLang="ko-KR" sz="1300" b="0" i="0" u="none" strike="noStrike" dirty="0">
                        <a:effectLst/>
                        <a:latin typeface="NanumSquare Light" panose="020B0600000101010101" pitchFamily="34" charset="-127"/>
                        <a:ea typeface="NanumSquare Light" panose="020B0600000101010101" pitchFamily="34" charset="-127"/>
                      </a:endParaRPr>
                    </a:p>
                  </a:txBody>
                  <a:tcPr marL="6099" marR="6099" marT="6099" marB="0" anchor="ctr">
                    <a:lnL w="28575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</a:rPr>
                        <a:t>IaaS Cloud Computing Service</a:t>
                      </a:r>
                      <a:endParaRPr lang="en-US" altLang="ko-KR" sz="1100" b="0" i="0" u="none" strike="noStrike" dirty="0">
                        <a:effectLst/>
                        <a:latin typeface="NanumSquare Light" panose="020B0600000101010101" pitchFamily="34" charset="-127"/>
                        <a:ea typeface="NanumSquare Light" panose="020B0600000101010101" pitchFamily="34" charset="-127"/>
                      </a:endParaRPr>
                    </a:p>
                  </a:txBody>
                  <a:tcPr marL="6099" marR="6099" marT="6099" marB="0" anchor="ctr">
                    <a:lnT w="6350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106982"/>
                  </a:ext>
                </a:extLst>
              </a:tr>
              <a:tr h="465848"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JavaScript(</a:t>
                      </a:r>
                      <a:r>
                        <a:rPr lang="en-US" altLang="ko-KR" sz="1300" b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JQuery, Ajax),</a:t>
                      </a:r>
                      <a:r>
                        <a:rPr lang="en-US" altLang="ko-KR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 JSP</a:t>
                      </a:r>
                      <a:endParaRPr lang="en-US" altLang="ko-KR" sz="1300" b="0" i="0" u="none" strike="noStrike" dirty="0" smtClean="0">
                        <a:effectLst/>
                        <a:latin typeface="NanumSquare" panose="020B0600000101010101" pitchFamily="50" charset="-127"/>
                        <a:ea typeface="NanumSquare" panose="020B0600000101010101" pitchFamily="50" charset="-127"/>
                      </a:endParaRPr>
                    </a:p>
                  </a:txBody>
                  <a:tcPr marL="70839" marR="70839" marT="35419" marB="35419" anchor="ctr">
                    <a:lnR w="28575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A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u="none" strike="noStrike" dirty="0" smtClean="0"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BOOTSTRAP</a:t>
                      </a:r>
                    </a:p>
                  </a:txBody>
                  <a:tcPr marL="6099" marR="6099" marT="6099" marB="0" anchor="ctr">
                    <a:lnL w="28575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 smtClean="0"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Website</a:t>
                      </a:r>
                      <a:r>
                        <a:rPr lang="en-US" altLang="ko-KR" sz="1100" b="0" i="0" u="none" strike="noStrike" baseline="0" dirty="0" smtClean="0">
                          <a:effectLst/>
                          <a:latin typeface="NanumSquare" panose="020B0600000101010101" pitchFamily="50" charset="-127"/>
                          <a:ea typeface="NanumSquare" panose="020B0600000101010101" pitchFamily="50" charset="-127"/>
                        </a:rPr>
                        <a:t> Framework</a:t>
                      </a:r>
                      <a:endParaRPr lang="en-US" altLang="ko-KR" sz="1100" b="0" i="0" u="none" strike="noStrike" dirty="0">
                        <a:effectLst/>
                        <a:latin typeface="NanumSquare" panose="020B0600000101010101" pitchFamily="50" charset="-127"/>
                        <a:ea typeface="NanumSquare" panose="020B0600000101010101" pitchFamily="50" charset="-127"/>
                      </a:endParaRPr>
                    </a:p>
                  </a:txBody>
                  <a:tcPr marL="6099" marR="6099" marT="6099" marB="0" anchor="ctr">
                    <a:lnT w="6350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9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080035"/>
                  </a:ext>
                </a:extLst>
              </a:tr>
            </a:tbl>
          </a:graphicData>
        </a:graphic>
      </p:graphicFrame>
      <p:pic>
        <p:nvPicPr>
          <p:cNvPr id="8" name="그림 7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9D03A55B-43B1-7849-BB85-953E2053F2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F53D6A-FAF8-B441-9798-49259A886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09" y="281246"/>
            <a:ext cx="5026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프로젝트 </a:t>
            </a:r>
            <a:r>
              <a:rPr lang="ko-KR" altLang="en-US" sz="3200" b="1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수행 </a:t>
            </a:r>
            <a:r>
              <a:rPr lang="ko-KR" altLang="en-US" sz="3200" b="1" dirty="0" err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절</a:t>
            </a:r>
            <a:r>
              <a:rPr lang="ko-KR" altLang="en-US" sz="3200" b="1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차 </a:t>
            </a:r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및 방법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01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6B9E622-60E2-4E42-8BB6-E1E9739F3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369240"/>
              </p:ext>
            </p:extLst>
          </p:nvPr>
        </p:nvGraphicFramePr>
        <p:xfrm>
          <a:off x="671236" y="1435407"/>
          <a:ext cx="11039798" cy="484712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200576">
                  <a:extLst>
                    <a:ext uri="{9D8B030D-6E8A-4147-A177-3AD203B41FA5}">
                      <a16:colId xmlns:a16="http://schemas.microsoft.com/office/drawing/2014/main" val="2272233905"/>
                    </a:ext>
                  </a:extLst>
                </a:gridCol>
                <a:gridCol w="3075982">
                  <a:extLst>
                    <a:ext uri="{9D8B030D-6E8A-4147-A177-3AD203B41FA5}">
                      <a16:colId xmlns:a16="http://schemas.microsoft.com/office/drawing/2014/main" val="4071048245"/>
                    </a:ext>
                  </a:extLst>
                </a:gridCol>
                <a:gridCol w="960540">
                  <a:extLst>
                    <a:ext uri="{9D8B030D-6E8A-4147-A177-3AD203B41FA5}">
                      <a16:colId xmlns:a16="http://schemas.microsoft.com/office/drawing/2014/main" val="2883310581"/>
                    </a:ext>
                  </a:extLst>
                </a:gridCol>
                <a:gridCol w="960540">
                  <a:extLst>
                    <a:ext uri="{9D8B030D-6E8A-4147-A177-3AD203B41FA5}">
                      <a16:colId xmlns:a16="http://schemas.microsoft.com/office/drawing/2014/main" val="4130340965"/>
                    </a:ext>
                  </a:extLst>
                </a:gridCol>
                <a:gridCol w="960540">
                  <a:extLst>
                    <a:ext uri="{9D8B030D-6E8A-4147-A177-3AD203B41FA5}">
                      <a16:colId xmlns:a16="http://schemas.microsoft.com/office/drawing/2014/main" val="772413133"/>
                    </a:ext>
                  </a:extLst>
                </a:gridCol>
                <a:gridCol w="960540">
                  <a:extLst>
                    <a:ext uri="{9D8B030D-6E8A-4147-A177-3AD203B41FA5}">
                      <a16:colId xmlns:a16="http://schemas.microsoft.com/office/drawing/2014/main" val="1671040478"/>
                    </a:ext>
                  </a:extLst>
                </a:gridCol>
                <a:gridCol w="960540">
                  <a:extLst>
                    <a:ext uri="{9D8B030D-6E8A-4147-A177-3AD203B41FA5}">
                      <a16:colId xmlns:a16="http://schemas.microsoft.com/office/drawing/2014/main" val="2424365415"/>
                    </a:ext>
                  </a:extLst>
                </a:gridCol>
                <a:gridCol w="960540">
                  <a:extLst>
                    <a:ext uri="{9D8B030D-6E8A-4147-A177-3AD203B41FA5}">
                      <a16:colId xmlns:a16="http://schemas.microsoft.com/office/drawing/2014/main" val="3852093844"/>
                    </a:ext>
                  </a:extLst>
                </a:gridCol>
              </a:tblGrid>
              <a:tr h="36935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구분</a:t>
                      </a: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공정</a:t>
                      </a: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11</a:t>
                      </a:r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월</a:t>
                      </a: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12</a:t>
                      </a:r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월</a:t>
                      </a: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672176"/>
                  </a:ext>
                </a:extLst>
              </a:tr>
              <a:tr h="3284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W47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W48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W49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W50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W51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W52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415620"/>
                  </a:ext>
                </a:extLst>
              </a:tr>
              <a:tr h="31749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프로젝트 기획</a:t>
                      </a: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프로젝트 수행 계획 수립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6001614"/>
                  </a:ext>
                </a:extLst>
              </a:tr>
              <a:tr h="317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중간 보고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859710"/>
                  </a:ext>
                </a:extLst>
              </a:tr>
              <a:tr h="3284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최종 보고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560279"/>
                  </a:ext>
                </a:extLst>
              </a:tr>
              <a:tr h="317495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프로젝트 수행</a:t>
                      </a: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서버 환경 구축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572029"/>
                  </a:ext>
                </a:extLst>
              </a:tr>
              <a:tr h="317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디바이스 간 통신 환경 구축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130031"/>
                  </a:ext>
                </a:extLst>
              </a:tr>
              <a:tr h="317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오라클 데이터베이스 설계 및 구현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77013"/>
                  </a:ext>
                </a:extLst>
              </a:tr>
              <a:tr h="317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사용자 안드로이드 앱 구현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(Mobile)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718460"/>
                  </a:ext>
                </a:extLst>
              </a:tr>
              <a:tr h="317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차량 안드로이드 앱 구현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</a:t>
                      </a:r>
                      <a:r>
                        <a:rPr lang="en-US" altLang="ko-Kore-KR" sz="1400" b="1" dirty="0" smtClean="0">
                          <a:solidFill>
                            <a:schemeClr val="tx1"/>
                          </a:solidFill>
                          <a:latin typeface="NanumSquare Light" panose="020B0600000101010101" pitchFamily="34" charset="-127"/>
                          <a:ea typeface="NanumSquare Light" panose="020B0600000101010101" pitchFamily="34" charset="-127"/>
                        </a:rPr>
                        <a:t>Informatics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834465"/>
                  </a:ext>
                </a:extLst>
              </a:tr>
              <a:tr h="317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IoT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디바이스 구현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2590489"/>
                  </a:ext>
                </a:extLst>
              </a:tr>
              <a:tr h="317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관리자 웹 서비스 페이지 구현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highlight>
                          <a:srgbClr val="D0EAF8"/>
                        </a:highlight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06728"/>
                  </a:ext>
                </a:extLst>
              </a:tr>
              <a:tr h="317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사용자 편의 서비스 구현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089110"/>
                  </a:ext>
                </a:extLst>
              </a:tr>
              <a:tr h="317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빅데이터 환경 구현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327597"/>
                  </a:ext>
                </a:extLst>
              </a:tr>
              <a:tr h="3284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산출물 테스트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90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　</a:t>
                      </a:r>
                    </a:p>
                  </a:txBody>
                  <a:tcPr marL="17163" marR="17163" marT="171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90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67314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2D801D3-F69A-7345-AEBA-CE7CFDA37BDF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개발 일정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11" name="그림 10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6FD2B0F8-8734-1946-B4BF-6FD9D51BEF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431280-FB12-DF41-9BF7-9E9A8BFE5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09" y="281246"/>
            <a:ext cx="5026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프로젝트 </a:t>
            </a:r>
            <a:r>
              <a:rPr lang="ko-KR" altLang="en-US" sz="3200" b="1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수행 </a:t>
            </a:r>
            <a:r>
              <a:rPr lang="ko-KR" altLang="en-US" sz="3200" b="1" dirty="0" err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절</a:t>
            </a:r>
            <a:r>
              <a:rPr lang="ko-KR" altLang="en-US" sz="3200" b="1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차 </a:t>
            </a:r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및 방법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661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5" b="7815"/>
          <a:stretch>
            <a:fillRect/>
          </a:stretch>
        </p:blipFill>
        <p:spPr/>
      </p:pic>
      <p:sp>
        <p:nvSpPr>
          <p:cNvPr id="26" name="Rectangle 25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22000">
                <a:srgbClr val="001334">
                  <a:alpha val="86000"/>
                </a:srgbClr>
              </a:gs>
              <a:gs pos="88000">
                <a:srgbClr val="002060">
                  <a:alpha val="78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NanumSquare" panose="020B0600000101010101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27473" y="2728813"/>
            <a:ext cx="4337067" cy="72326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Lato" charset="0"/>
              </a:rPr>
              <a:t>프로젝트 </a:t>
            </a:r>
            <a:r>
              <a:rPr lang="ko-KR" altLang="en-US" sz="4400" dirty="0" err="1" smtClean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Lato" charset="0"/>
              </a:rPr>
              <a:t>수행결과</a:t>
            </a:r>
            <a:endParaRPr lang="id-ID" sz="4400" dirty="0">
              <a:solidFill>
                <a:schemeClr val="accent1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Lato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CF14F1-C18D-9248-B3AD-B8E74AD29446}"/>
              </a:ext>
            </a:extLst>
          </p:cNvPr>
          <p:cNvSpPr txBox="1"/>
          <p:nvPr/>
        </p:nvSpPr>
        <p:spPr>
          <a:xfrm>
            <a:off x="5131192" y="3551908"/>
            <a:ext cx="2164509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2020"/>
              </a:lnSpc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Lato Light" charset="0"/>
              </a:rPr>
              <a:t>핵심 기능 소개 영상</a:t>
            </a:r>
            <a:endParaRPr lang="en-US" altLang="ko-KR" sz="1400" dirty="0" smtClean="0">
              <a:solidFill>
                <a:schemeClr val="bg1"/>
              </a:solidFill>
              <a:latin typeface="NanumSquare Light" panose="020B0600000101010101" pitchFamily="34" charset="-127"/>
              <a:ea typeface="NanumSquare Light" panose="020B0600000101010101" pitchFamily="34" charset="-127"/>
              <a:cs typeface="Lato Light" charset="0"/>
            </a:endParaRPr>
          </a:p>
          <a:p>
            <a:pPr marL="171450" indent="-171450">
              <a:lnSpc>
                <a:spcPts val="2020"/>
              </a:lnSpc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Lato Light" charset="0"/>
              </a:rPr>
              <a:t>핵심 기능 소개</a:t>
            </a:r>
            <a:endParaRPr lang="en-US" altLang="ko-KR" sz="1400" dirty="0" smtClean="0">
              <a:solidFill>
                <a:schemeClr val="bg1"/>
              </a:solidFill>
              <a:latin typeface="NanumSquare Light" panose="020B0600000101010101" pitchFamily="34" charset="-127"/>
              <a:ea typeface="NanumSquare Light" panose="020B0600000101010101" pitchFamily="34" charset="-127"/>
              <a:cs typeface="Lato Light" charset="0"/>
            </a:endParaRPr>
          </a:p>
          <a:p>
            <a:pPr marL="171450" indent="-171450">
              <a:lnSpc>
                <a:spcPts val="2020"/>
              </a:lnSpc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Lato Light" charset="0"/>
              </a:rPr>
              <a:t>사용자 기능 소개</a:t>
            </a:r>
            <a:endParaRPr lang="en-US" altLang="ko-KR" sz="1400" dirty="0" smtClean="0">
              <a:solidFill>
                <a:schemeClr val="bg1"/>
              </a:solidFill>
              <a:latin typeface="NanumSquare Light" panose="020B0600000101010101" pitchFamily="34" charset="-127"/>
              <a:ea typeface="NanumSquare Light" panose="020B0600000101010101" pitchFamily="34" charset="-127"/>
              <a:cs typeface="Lato Light" charset="0"/>
            </a:endParaRPr>
          </a:p>
          <a:p>
            <a:pPr marL="171450" indent="-171450">
              <a:lnSpc>
                <a:spcPts val="2020"/>
              </a:lnSpc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Lato Light" charset="0"/>
              </a:rPr>
              <a:t>관리자 기능 소개</a:t>
            </a:r>
            <a:endParaRPr lang="en-US" altLang="ko-KR" sz="1400" dirty="0" smtClean="0">
              <a:solidFill>
                <a:schemeClr val="bg1"/>
              </a:solidFill>
              <a:latin typeface="NanumSquare Light" panose="020B0600000101010101" pitchFamily="34" charset="-127"/>
              <a:ea typeface="NanumSquare Light" panose="020B0600000101010101" pitchFamily="34" charset="-127"/>
              <a:cs typeface="Lato Light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6EF021-AC5D-F748-AEBC-44FC7E6998B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543559" hangingPunct="0"/>
            <a:fld id="{86CB4B4D-7CA3-9044-876B-883B54F8677D}" type="slidenum">
              <a:rPr lang="en-US" altLang="ko-KR" kern="0" smtClean="0"/>
              <a:pPr defTabSz="543559" hangingPunct="0"/>
              <a:t>15</a:t>
            </a:fld>
            <a:endParaRPr lang="en-US" altLang="ko-KR" kern="0" dirty="0"/>
          </a:p>
        </p:txBody>
      </p:sp>
    </p:spTree>
    <p:extLst>
      <p:ext uri="{BB962C8B-B14F-4D97-AF65-F5344CB8AC3E}">
        <p14:creationId xmlns:p14="http://schemas.microsoft.com/office/powerpoint/2010/main" val="321933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핵심기능 </a:t>
            </a:r>
            <a:r>
              <a:rPr lang="ko-KR" altLang="en-US" sz="3200" b="1" dirty="0" err="1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소개영상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93" name="그림 92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A570FBC7-1BE7-5A4D-8B66-7C2EB0D16B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869035" y="1988191"/>
            <a:ext cx="6459523" cy="3598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영상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116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핵심 기능 </a:t>
            </a:r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77257711-9789-874F-A555-DEDF59132AF5}"/>
              </a:ext>
            </a:extLst>
          </p:cNvPr>
          <p:cNvSpPr txBox="1">
            <a:spLocks/>
          </p:cNvSpPr>
          <p:nvPr/>
        </p:nvSpPr>
        <p:spPr>
          <a:xfrm>
            <a:off x="4894799" y="3047665"/>
            <a:ext cx="2344751" cy="59202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100" dirty="0" err="1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Lato Light" charset="0"/>
              </a:rPr>
              <a:t>심박센서</a:t>
            </a:r>
            <a:r>
              <a:rPr lang="ko-KR" altLang="en-US" sz="11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Lato Light" charset="0"/>
              </a:rPr>
              <a:t> 활용</a:t>
            </a:r>
            <a:endParaRPr lang="en-US" altLang="ko-KR" sz="11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Lato Light" charset="0"/>
            </a:endParaRPr>
          </a:p>
          <a:p>
            <a:pPr>
              <a:lnSpc>
                <a:spcPct val="1000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Lato Light" charset="0"/>
              </a:rPr>
              <a:t>졸음 상태 감지 및 사고 예방</a:t>
            </a:r>
            <a:endParaRPr lang="en-US" altLang="ko-KR" sz="11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Lato Light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C525B3-BCDB-C047-B4A9-02932BAC88D6}"/>
              </a:ext>
            </a:extLst>
          </p:cNvPr>
          <p:cNvSpPr txBox="1"/>
          <p:nvPr/>
        </p:nvSpPr>
        <p:spPr>
          <a:xfrm>
            <a:off x="5173260" y="2690150"/>
            <a:ext cx="1798460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D14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Lato Black" charset="0"/>
              </a:rPr>
              <a:t>졸음운전 사고 방지</a:t>
            </a:r>
            <a:endParaRPr lang="en-US" sz="1400" b="1" dirty="0">
              <a:solidFill>
                <a:srgbClr val="0D143C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Lato Black" charset="0"/>
            </a:endParaRP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8EB58B7F-3A1B-C142-8489-4181BA652381}"/>
              </a:ext>
            </a:extLst>
          </p:cNvPr>
          <p:cNvSpPr txBox="1">
            <a:spLocks/>
          </p:cNvSpPr>
          <p:nvPr/>
        </p:nvSpPr>
        <p:spPr>
          <a:xfrm>
            <a:off x="7436564" y="3047665"/>
            <a:ext cx="3793628" cy="59202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Lato Light" charset="0"/>
              </a:rPr>
              <a:t>PIR(</a:t>
            </a:r>
            <a:r>
              <a:rPr lang="ko-KR" altLang="en-US" sz="1100" dirty="0" err="1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Lato Light" charset="0"/>
              </a:rPr>
              <a:t>인체감지</a:t>
            </a:r>
            <a:r>
              <a:rPr lang="en-US" altLang="ko-KR" sz="11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Lato Light" charset="0"/>
              </a:rPr>
              <a:t>)</a:t>
            </a:r>
            <a:r>
              <a:rPr lang="ko-KR" altLang="en-US" sz="11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Lato Light" charset="0"/>
              </a:rPr>
              <a:t>센서 활용</a:t>
            </a:r>
            <a:endParaRPr lang="en-US" altLang="ko-KR" sz="11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Lato Light" charset="0"/>
            </a:endParaRPr>
          </a:p>
          <a:p>
            <a:pPr>
              <a:lnSpc>
                <a:spcPct val="1000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Lato Light" charset="0"/>
              </a:rPr>
              <a:t>주차된 차량 내 영유아 감지 및 사고 예방</a:t>
            </a:r>
            <a:endParaRPr lang="en-US" sz="11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Lato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6CDF32-8561-294E-B9F6-3BB8FE956F08}"/>
              </a:ext>
            </a:extLst>
          </p:cNvPr>
          <p:cNvSpPr txBox="1"/>
          <p:nvPr/>
        </p:nvSpPr>
        <p:spPr>
          <a:xfrm>
            <a:off x="7678117" y="2690150"/>
            <a:ext cx="3310523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D14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Lato Black" charset="0"/>
              </a:rPr>
              <a:t>영유아 고립 사고 방지</a:t>
            </a:r>
            <a:endParaRPr lang="en-US" sz="1400" b="1" dirty="0">
              <a:solidFill>
                <a:srgbClr val="0D143C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Lato Black" charset="0"/>
            </a:endParaRP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DFC898BA-202A-5347-B5DB-2BF7FE3908C3}"/>
              </a:ext>
            </a:extLst>
          </p:cNvPr>
          <p:cNvSpPr txBox="1">
            <a:spLocks/>
          </p:cNvSpPr>
          <p:nvPr/>
        </p:nvSpPr>
        <p:spPr>
          <a:xfrm>
            <a:off x="588326" y="2991687"/>
            <a:ext cx="4492096" cy="7951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Lato Light" charset="0"/>
              </a:rPr>
              <a:t>무게 센서 활용</a:t>
            </a:r>
            <a:endParaRPr lang="en-US" altLang="ko-KR" sz="11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Lato Light" charset="0"/>
            </a:endParaRPr>
          </a:p>
          <a:p>
            <a:pPr>
              <a:lnSpc>
                <a:spcPct val="1000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Lato Light" charset="0"/>
              </a:rPr>
              <a:t>무게 변동으로 </a:t>
            </a:r>
            <a:r>
              <a:rPr lang="ko-KR" altLang="en-US" sz="1100" dirty="0" err="1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Lato Light" charset="0"/>
              </a:rPr>
              <a:t>적재물</a:t>
            </a:r>
            <a:r>
              <a:rPr lang="ko-KR" altLang="en-US" sz="11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Lato Light" charset="0"/>
              </a:rPr>
              <a:t> 낙하 감지</a:t>
            </a:r>
            <a:endParaRPr lang="en-US" altLang="ko-KR" sz="11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Lato Light" charset="0"/>
            </a:endParaRPr>
          </a:p>
          <a:p>
            <a:pPr>
              <a:lnSpc>
                <a:spcPct val="100000"/>
              </a:lnSpc>
            </a:pPr>
            <a:r>
              <a:rPr lang="ko-KR" altLang="en-US" sz="1100" dirty="0">
                <a:solidFill>
                  <a:schemeClr val="tx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Lato Light" charset="0"/>
              </a:rPr>
              <a:t>신고 자동화</a:t>
            </a:r>
            <a:endParaRPr lang="en-US" altLang="ko-KR" sz="1100" dirty="0">
              <a:solidFill>
                <a:schemeClr val="tx1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Lato Light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C1F1D5-D15C-D341-97A3-E06B3ED9DF13}"/>
              </a:ext>
            </a:extLst>
          </p:cNvPr>
          <p:cNvSpPr txBox="1"/>
          <p:nvPr/>
        </p:nvSpPr>
        <p:spPr>
          <a:xfrm>
            <a:off x="1179113" y="2690150"/>
            <a:ext cx="3310523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0D14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Lato Black" charset="0"/>
              </a:rPr>
              <a:t>적재물</a:t>
            </a:r>
            <a:r>
              <a:rPr lang="ko-KR" altLang="en-US" sz="1400" b="1" dirty="0">
                <a:solidFill>
                  <a:srgbClr val="0D14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Lato Black" charset="0"/>
              </a:rPr>
              <a:t> 낙하 사고 대응</a:t>
            </a:r>
            <a:endParaRPr lang="en-US" sz="1400" b="1" dirty="0">
              <a:solidFill>
                <a:srgbClr val="0D143C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Lato Black" charset="0"/>
            </a:endParaRPr>
          </a:p>
        </p:txBody>
      </p:sp>
      <p:sp>
        <p:nvSpPr>
          <p:cNvPr id="51" name="Oval 28">
            <a:extLst>
              <a:ext uri="{FF2B5EF4-FFF2-40B4-BE49-F238E27FC236}">
                <a16:creationId xmlns:a16="http://schemas.microsoft.com/office/drawing/2014/main" id="{6693E827-1186-E74A-B17C-ED9C97721E62}"/>
              </a:ext>
            </a:extLst>
          </p:cNvPr>
          <p:cNvSpPr/>
          <p:nvPr/>
        </p:nvSpPr>
        <p:spPr>
          <a:xfrm>
            <a:off x="2373369" y="1674653"/>
            <a:ext cx="922012" cy="92201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57" name="Straight Connector 86">
            <a:extLst>
              <a:ext uri="{FF2B5EF4-FFF2-40B4-BE49-F238E27FC236}">
                <a16:creationId xmlns:a16="http://schemas.microsoft.com/office/drawing/2014/main" id="{E134EA2F-2C2C-AA4D-89A6-2A203B6C1403}"/>
              </a:ext>
            </a:extLst>
          </p:cNvPr>
          <p:cNvCxnSpPr>
            <a:cxnSpLocks/>
          </p:cNvCxnSpPr>
          <p:nvPr/>
        </p:nvCxnSpPr>
        <p:spPr>
          <a:xfrm flipH="1">
            <a:off x="4380749" y="1591192"/>
            <a:ext cx="5513" cy="235126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28">
            <a:extLst>
              <a:ext uri="{FF2B5EF4-FFF2-40B4-BE49-F238E27FC236}">
                <a16:creationId xmlns:a16="http://schemas.microsoft.com/office/drawing/2014/main" id="{13D4F70A-FA07-8843-970B-E47F32434C0C}"/>
              </a:ext>
            </a:extLst>
          </p:cNvPr>
          <p:cNvSpPr/>
          <p:nvPr/>
        </p:nvSpPr>
        <p:spPr>
          <a:xfrm>
            <a:off x="5615787" y="1674653"/>
            <a:ext cx="922012" cy="92201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4" name="Oval 28">
            <a:extLst>
              <a:ext uri="{FF2B5EF4-FFF2-40B4-BE49-F238E27FC236}">
                <a16:creationId xmlns:a16="http://schemas.microsoft.com/office/drawing/2014/main" id="{A84B48DD-9E6F-3C4F-B63A-FB8A050D1995}"/>
              </a:ext>
            </a:extLst>
          </p:cNvPr>
          <p:cNvSpPr/>
          <p:nvPr/>
        </p:nvSpPr>
        <p:spPr>
          <a:xfrm>
            <a:off x="8862005" y="1674653"/>
            <a:ext cx="922012" cy="92201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E8F12448-8A0B-4E44-BA7E-C9587FD9D57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27543" y="1828827"/>
            <a:ext cx="613665" cy="613665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595F332B-AEB1-2D43-8D0C-CC313B111DE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938" y="1848909"/>
            <a:ext cx="1030147" cy="573500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5C8359A3-E2CE-3745-AE8D-1D08F47E6B8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2" t="20153" r="22831" b="20659"/>
          <a:stretch/>
        </p:blipFill>
        <p:spPr>
          <a:xfrm>
            <a:off x="5767915" y="1809933"/>
            <a:ext cx="617756" cy="651452"/>
          </a:xfrm>
          <a:prstGeom prst="ellipse">
            <a:avLst/>
          </a:prstGeom>
        </p:spPr>
      </p:pic>
      <p:cxnSp>
        <p:nvCxnSpPr>
          <p:cNvPr id="90" name="Straight Connector 86">
            <a:extLst>
              <a:ext uri="{FF2B5EF4-FFF2-40B4-BE49-F238E27FC236}">
                <a16:creationId xmlns:a16="http://schemas.microsoft.com/office/drawing/2014/main" id="{547AAD0D-2AA4-6D4A-A67D-4614746ADB16}"/>
              </a:ext>
            </a:extLst>
          </p:cNvPr>
          <p:cNvCxnSpPr>
            <a:cxnSpLocks/>
          </p:cNvCxnSpPr>
          <p:nvPr/>
        </p:nvCxnSpPr>
        <p:spPr>
          <a:xfrm flipH="1">
            <a:off x="7689961" y="1594249"/>
            <a:ext cx="5513" cy="235126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그림 92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A570FBC7-1BE7-5A4D-8B66-7C2EB0D16B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65" name="Subtitle 2">
            <a:extLst>
              <a:ext uri="{FF2B5EF4-FFF2-40B4-BE49-F238E27FC236}">
                <a16:creationId xmlns:a16="http://schemas.microsoft.com/office/drawing/2014/main" id="{1EE53298-D0C8-7F45-B805-FEEA128CFC6F}"/>
              </a:ext>
            </a:extLst>
          </p:cNvPr>
          <p:cNvSpPr txBox="1">
            <a:spLocks/>
          </p:cNvSpPr>
          <p:nvPr/>
        </p:nvSpPr>
        <p:spPr>
          <a:xfrm>
            <a:off x="2324134" y="5755821"/>
            <a:ext cx="3793628" cy="79515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defPPr>
              <a:defRPr lang="ko-KR"/>
            </a:defPPr>
            <a:lvl1pPr indent="0" algn="ctr" defTabSz="1087636" latinLnBrk="0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100">
                <a:latin typeface="NanumSquare" panose="020B0600000101010101" pitchFamily="34" charset="-127"/>
                <a:ea typeface="NanumSquare" panose="020B0600000101010101" pitchFamily="34" charset="-127"/>
                <a:cs typeface="Lato Light" charset="0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충돌</a:t>
            </a:r>
            <a:r>
              <a:rPr lang="en-US" altLang="ko-KR" dirty="0"/>
              <a:t>,</a:t>
            </a:r>
            <a:r>
              <a:rPr lang="ko-KR" altLang="en-US" dirty="0"/>
              <a:t> 진동 센서 활용</a:t>
            </a:r>
            <a:endParaRPr lang="en-US" altLang="ko-KR" dirty="0"/>
          </a:p>
          <a:p>
            <a:r>
              <a:rPr lang="ko-KR" altLang="en-US" dirty="0"/>
              <a:t>차량의 사고와 위치</a:t>
            </a:r>
            <a:r>
              <a:rPr lang="en-US" altLang="ko-KR" dirty="0"/>
              <a:t>,</a:t>
            </a:r>
            <a:r>
              <a:rPr lang="ko-KR" altLang="en-US" dirty="0"/>
              <a:t> 규모 감지</a:t>
            </a:r>
            <a:endParaRPr lang="en-US" altLang="ko-KR" dirty="0"/>
          </a:p>
          <a:p>
            <a:r>
              <a:rPr lang="ko-KR" altLang="en-US" dirty="0"/>
              <a:t>신고 자동화</a:t>
            </a:r>
            <a:endParaRPr lang="en-US" altLang="ko-KR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18C4508-59EB-D649-9492-A62874E9C17D}"/>
              </a:ext>
            </a:extLst>
          </p:cNvPr>
          <p:cNvSpPr txBox="1"/>
          <p:nvPr/>
        </p:nvSpPr>
        <p:spPr>
          <a:xfrm>
            <a:off x="3057809" y="5401214"/>
            <a:ext cx="2326278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400" b="1">
                <a:solidFill>
                  <a:srgbClr val="0D14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Lato Black" charset="0"/>
              </a:defRPr>
            </a:lvl1pPr>
          </a:lstStyle>
          <a:p>
            <a:r>
              <a:rPr lang="ko-KR" altLang="en-US" dirty="0"/>
              <a:t>교통사고 감지 및 대응 자동화</a:t>
            </a:r>
            <a:endParaRPr lang="en-US" dirty="0"/>
          </a:p>
        </p:txBody>
      </p:sp>
      <p:sp>
        <p:nvSpPr>
          <p:cNvPr id="71" name="Oval 28">
            <a:extLst>
              <a:ext uri="{FF2B5EF4-FFF2-40B4-BE49-F238E27FC236}">
                <a16:creationId xmlns:a16="http://schemas.microsoft.com/office/drawing/2014/main" id="{F4C6C0A5-C32B-FF44-9F59-B366B33F5BA4}"/>
              </a:ext>
            </a:extLst>
          </p:cNvPr>
          <p:cNvSpPr/>
          <p:nvPr/>
        </p:nvSpPr>
        <p:spPr>
          <a:xfrm>
            <a:off x="3759943" y="4387650"/>
            <a:ext cx="922013" cy="92201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9E97D71F-70F7-9944-B8A8-EBB740454C8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4" t="23621" r="21241" b="23892"/>
          <a:stretch/>
        </p:blipFill>
        <p:spPr>
          <a:xfrm>
            <a:off x="3928612" y="4682564"/>
            <a:ext cx="534989" cy="349800"/>
          </a:xfrm>
          <a:prstGeom prst="rect">
            <a:avLst/>
          </a:prstGeom>
        </p:spPr>
      </p:pic>
      <p:cxnSp>
        <p:nvCxnSpPr>
          <p:cNvPr id="74" name="Straight Connector 86">
            <a:extLst>
              <a:ext uri="{FF2B5EF4-FFF2-40B4-BE49-F238E27FC236}">
                <a16:creationId xmlns:a16="http://schemas.microsoft.com/office/drawing/2014/main" id="{6F682702-981C-2347-960D-24A5B4D11A44}"/>
              </a:ext>
            </a:extLst>
          </p:cNvPr>
          <p:cNvCxnSpPr>
            <a:cxnSpLocks/>
          </p:cNvCxnSpPr>
          <p:nvPr/>
        </p:nvCxnSpPr>
        <p:spPr>
          <a:xfrm flipH="1">
            <a:off x="6088143" y="4352930"/>
            <a:ext cx="5513" cy="235126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ubtitle 2">
            <a:extLst>
              <a:ext uri="{FF2B5EF4-FFF2-40B4-BE49-F238E27FC236}">
                <a16:creationId xmlns:a16="http://schemas.microsoft.com/office/drawing/2014/main" id="{7D9FEB5E-1B30-BE45-B6EB-0BC434B00FD6}"/>
              </a:ext>
            </a:extLst>
          </p:cNvPr>
          <p:cNvSpPr txBox="1">
            <a:spLocks/>
          </p:cNvSpPr>
          <p:nvPr/>
        </p:nvSpPr>
        <p:spPr>
          <a:xfrm>
            <a:off x="6656030" y="5729663"/>
            <a:ext cx="2483078" cy="59202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defPPr>
              <a:defRPr lang="ko-KR"/>
            </a:defPPr>
            <a:lvl1pPr indent="0" algn="ctr" defTabSz="1087636" latinLnBrk="0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100">
                <a:latin typeface="NanumSquare" panose="020B0600000101010101" pitchFamily="34" charset="-127"/>
                <a:ea typeface="NanumSquare" panose="020B0600000101010101" pitchFamily="34" charset="-127"/>
                <a:cs typeface="Lato Light" charset="0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err="1" smtClean="0"/>
              <a:t>인포메틱스와</a:t>
            </a:r>
            <a:r>
              <a:rPr lang="ko-KR" altLang="en-US" dirty="0" smtClean="0"/>
              <a:t> </a:t>
            </a:r>
            <a:r>
              <a:rPr lang="ko-KR" altLang="en-US" dirty="0"/>
              <a:t>스마트폰을 활용한</a:t>
            </a:r>
            <a:endParaRPr lang="en-US" altLang="ko-KR" dirty="0"/>
          </a:p>
          <a:p>
            <a:r>
              <a:rPr lang="ko-KR" altLang="en-US" dirty="0"/>
              <a:t>차량 원격 제어</a:t>
            </a:r>
            <a:endParaRPr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8FB961-FA66-304C-9E29-444159FE6BFC}"/>
              </a:ext>
            </a:extLst>
          </p:cNvPr>
          <p:cNvSpPr txBox="1"/>
          <p:nvPr/>
        </p:nvSpPr>
        <p:spPr>
          <a:xfrm>
            <a:off x="7250524" y="5389989"/>
            <a:ext cx="129409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400" b="1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Lato Black" charset="0"/>
              </a:defRPr>
            </a:lvl1pPr>
          </a:lstStyle>
          <a:p>
            <a:r>
              <a:rPr lang="en-US" altLang="ko-Kore-KR" dirty="0">
                <a:solidFill>
                  <a:srgbClr val="0D143C"/>
                </a:solidFill>
              </a:rPr>
              <a:t>Convenience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CC2F164-1DBE-D245-9ABA-189CC39985E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1" t="342" r="25500" b="15062"/>
          <a:stretch/>
        </p:blipFill>
        <p:spPr>
          <a:xfrm>
            <a:off x="7728542" y="4518736"/>
            <a:ext cx="338056" cy="590400"/>
          </a:xfrm>
          <a:prstGeom prst="rect">
            <a:avLst/>
          </a:prstGeom>
        </p:spPr>
      </p:pic>
      <p:sp>
        <p:nvSpPr>
          <p:cNvPr id="45" name="Oval 28">
            <a:extLst>
              <a:ext uri="{FF2B5EF4-FFF2-40B4-BE49-F238E27FC236}">
                <a16:creationId xmlns:a16="http://schemas.microsoft.com/office/drawing/2014/main" id="{F4C6C0A5-C32B-FF44-9F59-B366B33F5BA4}"/>
              </a:ext>
            </a:extLst>
          </p:cNvPr>
          <p:cNvSpPr/>
          <p:nvPr/>
        </p:nvSpPr>
        <p:spPr>
          <a:xfrm>
            <a:off x="7436562" y="4387650"/>
            <a:ext cx="922013" cy="92201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44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핵심 기능 </a:t>
            </a:r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1400" dirty="0" err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적재물</a:t>
            </a:r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낙하 사고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28" name="그림 27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05B3356-A88A-7D48-B71C-9DA2075ACC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AE052C-F86C-AA4F-84EB-386BBDEC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19474E0-D834-F449-93DB-405C8A9DEB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83" y="2092702"/>
            <a:ext cx="5229329" cy="30135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442C6B-4097-E245-8D6B-7FB18817E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6476" y="1476980"/>
            <a:ext cx="7991695" cy="496359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2E0C10A-5705-3940-8D0C-17B6F978FB3F}"/>
              </a:ext>
            </a:extLst>
          </p:cNvPr>
          <p:cNvSpPr/>
          <p:nvPr/>
        </p:nvSpPr>
        <p:spPr>
          <a:xfrm>
            <a:off x="3577504" y="3315629"/>
            <a:ext cx="929268" cy="426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57663-0996-3142-9798-5E716842AB87}"/>
              </a:ext>
            </a:extLst>
          </p:cNvPr>
          <p:cNvSpPr txBox="1"/>
          <p:nvPr/>
        </p:nvSpPr>
        <p:spPr>
          <a:xfrm>
            <a:off x="3464441" y="3280559"/>
            <a:ext cx="4924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600" dirty="0">
                <a:effectLst>
                  <a:outerShdw blurRad="571500" sx="117000" sy="117000" algn="ctr" rotWithShape="0">
                    <a:prstClr val="black">
                      <a:alpha val="40000"/>
                    </a:prstClr>
                  </a:outerShdw>
                  <a:reflection blurRad="266700" stA="10000" endPos="65000" dist="50800" dir="5400000" sy="-100000" algn="bl" rotWithShape="0"/>
                </a:effectLst>
              </a:rPr>
              <a:t>경고알람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0B008E-F31D-7344-8F98-5501D4AB0800}"/>
              </a:ext>
            </a:extLst>
          </p:cNvPr>
          <p:cNvSpPr txBox="1"/>
          <p:nvPr/>
        </p:nvSpPr>
        <p:spPr>
          <a:xfrm>
            <a:off x="3464441" y="3429199"/>
            <a:ext cx="108234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00" dirty="0">
                <a:effectLst>
                  <a:outerShdw blurRad="571500" sx="117000" sy="117000" algn="ctr" rotWithShape="0">
                    <a:prstClr val="black">
                      <a:alpha val="40000"/>
                    </a:prstClr>
                  </a:outerShdw>
                  <a:reflection blurRad="266700" stA="10000" endPos="65000" dist="50800" dir="5400000" sy="-100000" algn="bl" rotWithShape="0"/>
                </a:effectLst>
              </a:rPr>
              <a:t>적재물</a:t>
            </a:r>
            <a:r>
              <a:rPr kumimoji="1" lang="ko-KR" altLang="en-US" sz="500" dirty="0">
                <a:effectLst>
                  <a:outerShdw blurRad="571500" sx="117000" sy="117000" algn="ctr" rotWithShape="0">
                    <a:prstClr val="black">
                      <a:alpha val="40000"/>
                    </a:prstClr>
                  </a:outerShdw>
                  <a:reflection blurRad="266700" stA="10000" endPos="65000" dist="50800" dir="5400000" sy="-100000" algn="bl" rotWithShape="0"/>
                </a:effectLst>
              </a:rPr>
              <a:t> 낙하가 감지되었습니다</a:t>
            </a:r>
            <a:r>
              <a:rPr kumimoji="1" lang="en-US" altLang="ko-KR" sz="500" dirty="0">
                <a:effectLst>
                  <a:outerShdw blurRad="571500" sx="117000" sy="117000" algn="ctr" rotWithShape="0">
                    <a:prstClr val="black">
                      <a:alpha val="40000"/>
                    </a:prstClr>
                  </a:outerShdw>
                  <a:reflection blurRad="266700" stA="10000" endPos="65000" dist="50800" dir="5400000" sy="-100000" algn="bl" rotWithShape="0"/>
                </a:effectLst>
              </a:rPr>
              <a:t>!</a:t>
            </a:r>
            <a:endParaRPr kumimoji="1" lang="ko-Kore-KR" altLang="en-US" sz="500" dirty="0">
              <a:effectLst>
                <a:outerShdw blurRad="571500" sx="117000" sy="117000" algn="ctr" rotWithShape="0">
                  <a:prstClr val="black">
                    <a:alpha val="40000"/>
                  </a:prstClr>
                </a:outerShdw>
                <a:reflection blurRad="266700" stA="10000" endPos="65000" dist="50800" dir="5400000" sy="-100000" algn="bl" rotWithShape="0"/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F0102-97F5-4441-A648-A1698EB8D899}"/>
              </a:ext>
            </a:extLst>
          </p:cNvPr>
          <p:cNvSpPr txBox="1"/>
          <p:nvPr/>
        </p:nvSpPr>
        <p:spPr>
          <a:xfrm>
            <a:off x="7903943" y="3251707"/>
            <a:ext cx="3945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000" dirty="0"/>
              <a:t>-&gt;</a:t>
            </a:r>
            <a:r>
              <a:rPr lang="ko-KR" altLang="en-US" sz="2000" dirty="0"/>
              <a:t> </a:t>
            </a:r>
            <a:r>
              <a:rPr lang="ko-KR" altLang="en-US" sz="2000" b="1" dirty="0"/>
              <a:t>무게 센서</a:t>
            </a:r>
            <a:r>
              <a:rPr lang="ko-KR" altLang="en-US" sz="2000" dirty="0"/>
              <a:t>를 활용한 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</a:t>
            </a:r>
            <a:r>
              <a:rPr lang="ko-KR" altLang="en-US" sz="2000" b="1" dirty="0" err="1" smtClean="0"/>
              <a:t>적재물</a:t>
            </a:r>
            <a:r>
              <a:rPr lang="ko-KR" altLang="en-US" sz="2000" b="1" dirty="0" smtClean="0"/>
              <a:t> </a:t>
            </a:r>
            <a:r>
              <a:rPr lang="ko-KR" altLang="en-US" sz="2000" b="1" dirty="0"/>
              <a:t>낙하 감지 및 위험 알림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45960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1400" dirty="0" err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적재물</a:t>
            </a:r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낙하 사고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825135-3F1F-9345-A5F2-8B4CAE50B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4" y="2179361"/>
            <a:ext cx="4006364" cy="2955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119 신고 앱 알고 계시나요?? : 네이버 블로그">
            <a:extLst>
              <a:ext uri="{FF2B5EF4-FFF2-40B4-BE49-F238E27FC236}">
                <a16:creationId xmlns:a16="http://schemas.microsoft.com/office/drawing/2014/main" id="{ED118836-4042-A641-BA49-0A1C97A7A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27"/>
          <a:stretch/>
        </p:blipFill>
        <p:spPr bwMode="auto">
          <a:xfrm>
            <a:off x="3670137" y="1670863"/>
            <a:ext cx="1784061" cy="1016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태블릿 컴퓨터 PNG 이미지 | PNGWing">
            <a:extLst>
              <a:ext uri="{FF2B5EF4-FFF2-40B4-BE49-F238E27FC236}">
                <a16:creationId xmlns:a16="http://schemas.microsoft.com/office/drawing/2014/main" id="{24A6C5CD-FE73-684A-85ED-C61F6C62E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437" y="4521356"/>
            <a:ext cx="1739647" cy="1227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18CCA7-7C4C-F440-B53F-C188F433D37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221">
            <a:off x="4875970" y="4500705"/>
            <a:ext cx="524672" cy="5246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15BAB0-B53D-0142-BC42-7E9406BD8DF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15387" y="4671141"/>
            <a:ext cx="1022920" cy="1022920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A7E5D5B-A301-DC47-9B59-9569C4E390B0}"/>
              </a:ext>
            </a:extLst>
          </p:cNvPr>
          <p:cNvSpPr/>
          <p:nvPr/>
        </p:nvSpPr>
        <p:spPr>
          <a:xfrm>
            <a:off x="5784112" y="1471018"/>
            <a:ext cx="6710948" cy="3915963"/>
          </a:xfrm>
          <a:prstGeom prst="round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342900" indent="-342900" defTabSz="1087443" hangingPunct="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   </a:t>
            </a:r>
            <a:r>
              <a:rPr lang="ko-KR" altLang="en-US" sz="1600" b="1" dirty="0" smtClean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 차량이 </a:t>
            </a:r>
            <a:r>
              <a:rPr lang="ko-KR" altLang="en-US" sz="1600" b="1" dirty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주행을 시작할 때 적재 무게를 기록</a:t>
            </a:r>
            <a:endParaRPr lang="en-US" altLang="ko-KR" sz="1600" b="1" dirty="0">
              <a:solidFill>
                <a:schemeClr val="tx2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571500" indent="-571500" defTabSz="1087443" hangingPunct="0">
              <a:buFont typeface="Arial" panose="020B0604020202020204" pitchFamily="34" charset="0"/>
              <a:buChar char="•"/>
            </a:pPr>
            <a:endParaRPr lang="en-US" altLang="ko-KR" sz="1600" b="1" dirty="0" smtClean="0">
              <a:solidFill>
                <a:schemeClr val="tx2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571500" indent="-571500" defTabSz="1087443" hangingPunct="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무게 감지 센서</a:t>
            </a:r>
            <a:r>
              <a:rPr lang="ko-KR" altLang="en-US" sz="1600" b="1" dirty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가 지속적으로 화물 무게 확인</a:t>
            </a:r>
            <a:endParaRPr lang="en-US" altLang="ko-KR" sz="1600" b="1" dirty="0">
              <a:solidFill>
                <a:schemeClr val="tx2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571500" indent="-571500" defTabSz="1087443" hangingPunct="0"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tx2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571500" indent="-571500" defTabSz="1087443" hangingPunct="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주행 시작 시 무게와 </a:t>
            </a:r>
            <a:r>
              <a:rPr lang="en-US" altLang="ko-KR" sz="1600" b="1" dirty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5</a:t>
            </a:r>
            <a:r>
              <a:rPr lang="ko-KR" altLang="en-US" sz="1600" b="1" dirty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초 간 평균 </a:t>
            </a:r>
            <a:r>
              <a:rPr lang="ko-KR" altLang="en-US" sz="16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무게 비교 지속 수행</a:t>
            </a:r>
            <a:endParaRPr lang="en-US" altLang="ko-KR" sz="1600" b="1" dirty="0">
              <a:solidFill>
                <a:srgbClr val="0070C0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571500" indent="-571500" defTabSz="1087443" hangingPunct="0"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tx2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571500" indent="-571500" defTabSz="1087443" hangingPunct="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적재 무게 차이가 </a:t>
            </a:r>
            <a:r>
              <a:rPr lang="en-US" altLang="ko-KR" sz="1600" b="1" dirty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5KG </a:t>
            </a:r>
            <a:r>
              <a:rPr lang="ko-KR" altLang="en-US" sz="1600" b="1" dirty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이상이면 비상 상황 인지</a:t>
            </a:r>
            <a:endParaRPr lang="en-US" altLang="ko-KR" sz="1600" b="1" dirty="0">
              <a:solidFill>
                <a:schemeClr val="tx2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571500" indent="-571500" defTabSz="1087443" hangingPunct="0"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tx2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571500" indent="-571500" defTabSz="1087443" hangingPunct="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차량 </a:t>
            </a:r>
            <a:r>
              <a:rPr lang="en-US" altLang="ko-KR" sz="1600" b="1" dirty="0" smtClean="0">
                <a:solidFill>
                  <a:srgbClr val="0070C0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Informatics</a:t>
            </a:r>
            <a:r>
              <a:rPr lang="ko-KR" altLang="en-US" sz="1600" b="1" dirty="0" smtClean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로 </a:t>
            </a:r>
            <a:r>
              <a:rPr lang="ko-KR" altLang="en-US" sz="16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알림</a:t>
            </a:r>
            <a:r>
              <a:rPr lang="ko-KR" altLang="en-US" sz="1600" b="1" dirty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이 가고 특이사항이 아니면 신고 종료 가능</a:t>
            </a:r>
            <a:endParaRPr lang="en-US" altLang="ko-KR" sz="1600" b="1" dirty="0">
              <a:solidFill>
                <a:schemeClr val="tx2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571500" indent="-571500" defTabSz="1087443" hangingPunct="0"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tx2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571500" indent="-571500" defTabSz="1087443" hangingPunct="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신고 버튼 터치하면 </a:t>
            </a:r>
            <a:r>
              <a:rPr lang="en-US" altLang="ko-KR" sz="16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119,</a:t>
            </a:r>
            <a:r>
              <a:rPr lang="ko-KR" altLang="en-US" sz="16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 도로교통 순찰대에 문자</a:t>
            </a:r>
            <a:r>
              <a:rPr lang="ko-KR" altLang="en-US" sz="1600" b="1" dirty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로 </a:t>
            </a:r>
            <a:r>
              <a:rPr lang="en-US" altLang="ko-KR" sz="1600" b="1" dirty="0" smtClean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/>
            </a:r>
            <a:br>
              <a:rPr lang="en-US" altLang="ko-KR" sz="1600" b="1" dirty="0" smtClean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</a:br>
            <a:r>
              <a:rPr lang="ko-KR" altLang="en-US" sz="1600" b="1" dirty="0" smtClean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차량의 </a:t>
            </a:r>
            <a:r>
              <a:rPr lang="ko-KR" altLang="en-US" sz="1600" b="1" dirty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위치와 </a:t>
            </a:r>
            <a:r>
              <a:rPr lang="ko-KR" altLang="en-US" sz="1600" b="1" dirty="0" err="1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낙하물</a:t>
            </a:r>
            <a:r>
              <a:rPr lang="ko-KR" altLang="en-US" sz="1600" b="1" dirty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 발생 </a:t>
            </a:r>
            <a:r>
              <a:rPr lang="ko-KR" altLang="en-US" sz="16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알림</a:t>
            </a:r>
            <a:endParaRPr lang="en-US" altLang="ko-KR" sz="1600" b="1" dirty="0">
              <a:solidFill>
                <a:srgbClr val="0070C0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defTabSz="1087443" hangingPunct="0"/>
            <a:endParaRPr lang="en-US" altLang="ko-KR" sz="1600" b="1" dirty="0">
              <a:solidFill>
                <a:schemeClr val="tx2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571500" indent="-571500" defTabSz="1087443" hangingPunct="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신고가 되었다는 알림을 </a:t>
            </a:r>
            <a:r>
              <a:rPr lang="en-US" altLang="ko-KR" sz="1600" b="1" dirty="0" smtClean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Informatics</a:t>
            </a:r>
            <a:r>
              <a:rPr lang="ko-KR" altLang="en-US" sz="1600" b="1" dirty="0" smtClean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로 </a:t>
            </a:r>
            <a:r>
              <a:rPr lang="ko-KR" altLang="en-US" sz="1600" b="1" dirty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전송</a:t>
            </a:r>
            <a:endParaRPr lang="en-US" altLang="ko-KR" sz="1600" b="1" dirty="0">
              <a:solidFill>
                <a:schemeClr val="tx2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11" name="그림 10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8F0B6370-8F0F-5742-A97B-AFA2986FE3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7ED9E8-4AB6-2F41-A80D-A979269F6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핵심 기능 </a:t>
            </a:r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90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-8389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2600" y="2828835"/>
            <a:ext cx="5334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CONTENTS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56759" y="2165358"/>
            <a:ext cx="2539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프로젝트 배경</a:t>
            </a:r>
            <a:endParaRPr lang="en-US" altLang="ko-KR" sz="105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82877" y="2674328"/>
            <a:ext cx="2887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프로젝트 팀 구성 및 역할</a:t>
            </a:r>
            <a:endParaRPr lang="en-US" altLang="ko-KR" sz="105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86358" y="3227741"/>
            <a:ext cx="3502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프로젝트 수행 절차 및 방법</a:t>
            </a:r>
            <a:endParaRPr lang="en-US" altLang="ko-KR" sz="20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67726" y="3761724"/>
            <a:ext cx="2539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프로젝트 </a:t>
            </a:r>
            <a:r>
              <a:rPr lang="ko-KR" altLang="en-US" sz="20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수행 결과</a:t>
            </a:r>
            <a:endParaRPr lang="en-US" altLang="ko-KR" sz="105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2" name="양쪽 대괄호 31"/>
          <p:cNvSpPr/>
          <p:nvPr/>
        </p:nvSpPr>
        <p:spPr>
          <a:xfrm>
            <a:off x="7475535" y="2399899"/>
            <a:ext cx="3524250" cy="2099908"/>
          </a:xfrm>
          <a:prstGeom prst="bracketPair">
            <a:avLst/>
          </a:prstGeom>
          <a:ln w="12700">
            <a:solidFill>
              <a:srgbClr val="0D143C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6391800" y="3189889"/>
            <a:ext cx="477461" cy="472182"/>
            <a:chOff x="5970936" y="2758303"/>
            <a:chExt cx="1179176" cy="1166137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5970936" y="2758303"/>
              <a:ext cx="1166137" cy="1166137"/>
            </a:xfrm>
            <a:prstGeom prst="line">
              <a:avLst/>
            </a:prstGeom>
            <a:ln w="15875">
              <a:solidFill>
                <a:srgbClr val="0D14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V="1">
              <a:off x="5983975" y="2758303"/>
              <a:ext cx="1166137" cy="1166137"/>
            </a:xfrm>
            <a:prstGeom prst="line">
              <a:avLst/>
            </a:prstGeom>
            <a:ln w="15875">
              <a:solidFill>
                <a:srgbClr val="0D14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0CA426-9E30-6446-A50D-7AC28418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967726" y="4277573"/>
            <a:ext cx="2539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느낀 점</a:t>
            </a:r>
            <a:endParaRPr lang="en-US" altLang="ko-KR" sz="105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824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1400" dirty="0" err="1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적재물</a:t>
            </a:r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낙하 사고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FAB3A39F-494A-214A-8ED5-6C91DE93D0EE}"/>
              </a:ext>
            </a:extLst>
          </p:cNvPr>
          <p:cNvSpPr txBox="1"/>
          <p:nvPr/>
        </p:nvSpPr>
        <p:spPr>
          <a:xfrm>
            <a:off x="6550704" y="3909934"/>
            <a:ext cx="1648474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indent="0" algn="ctr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 smtClean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Informatics</a:t>
            </a:r>
          </a:p>
          <a:p>
            <a:pPr marL="0" marR="0" indent="0" algn="ctr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(Server)</a:t>
            </a:r>
            <a:endParaRPr kumimoji="0" lang="ko-KR" altLang="en-US" sz="2000" b="1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48A777B5-CAB2-6045-B614-4424C2245773}"/>
              </a:ext>
            </a:extLst>
          </p:cNvPr>
          <p:cNvSpPr txBox="1"/>
          <p:nvPr/>
        </p:nvSpPr>
        <p:spPr>
          <a:xfrm>
            <a:off x="8548297" y="2909533"/>
            <a:ext cx="414788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indent="0" algn="ctr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solidFill>
                  <a:srgbClr val="19232E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유관기관 신고 전송</a:t>
            </a:r>
            <a:endParaRPr lang="en-US" altLang="ko-KR" sz="2400" b="1" dirty="0">
              <a:solidFill>
                <a:srgbClr val="19232E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AA0EC20-A3CA-7748-B2A5-5E01317F1373}"/>
              </a:ext>
            </a:extLst>
          </p:cNvPr>
          <p:cNvCxnSpPr/>
          <p:nvPr/>
        </p:nvCxnSpPr>
        <p:spPr>
          <a:xfrm>
            <a:off x="5370054" y="3079851"/>
            <a:ext cx="871084" cy="0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D60DFA-256A-3F43-AB97-EDFC31E576D2}"/>
              </a:ext>
            </a:extLst>
          </p:cNvPr>
          <p:cNvCxnSpPr/>
          <p:nvPr/>
        </p:nvCxnSpPr>
        <p:spPr>
          <a:xfrm>
            <a:off x="8517186" y="3138843"/>
            <a:ext cx="514748" cy="0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8">
            <a:extLst>
              <a:ext uri="{FF2B5EF4-FFF2-40B4-BE49-F238E27FC236}">
                <a16:creationId xmlns:a16="http://schemas.microsoft.com/office/drawing/2014/main" id="{E1DA5661-2CC6-E343-BA1D-528F2D98ECA3}"/>
              </a:ext>
            </a:extLst>
          </p:cNvPr>
          <p:cNvSpPr txBox="1"/>
          <p:nvPr/>
        </p:nvSpPr>
        <p:spPr>
          <a:xfrm>
            <a:off x="5360993" y="3228095"/>
            <a:ext cx="109567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b="1" u="none" strike="noStrike" cap="none" spc="0" normalizeH="0" baseline="0" dirty="0">
                <a:ln>
                  <a:noFill/>
                </a:ln>
                <a:solidFill>
                  <a:srgbClr val="1F98D8"/>
                </a:solidFill>
                <a:effectLst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TCP/IP</a:t>
            </a:r>
            <a:endParaRPr kumimoji="0" lang="ko-KR" altLang="en-US" b="1" u="none" strike="noStrike" cap="none" spc="0" normalizeH="0" baseline="0" dirty="0">
              <a:ln>
                <a:noFill/>
              </a:ln>
              <a:solidFill>
                <a:srgbClr val="1F98D8"/>
              </a:solidFill>
              <a:effectLst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283C6E48-1F20-E948-91AF-153AFF31B7CE}"/>
              </a:ext>
            </a:extLst>
          </p:cNvPr>
          <p:cNvSpPr txBox="1"/>
          <p:nvPr/>
        </p:nvSpPr>
        <p:spPr>
          <a:xfrm>
            <a:off x="8199178" y="2644109"/>
            <a:ext cx="119393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1" dirty="0">
                <a:solidFill>
                  <a:srgbClr val="C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버튼 터치</a:t>
            </a:r>
            <a:endParaRPr kumimoji="0" lang="ko-KR" altLang="en-US" b="1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7FB9E1D-288E-574E-BC9F-FFCCCFCF3E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66"/>
          <a:stretch/>
        </p:blipFill>
        <p:spPr>
          <a:xfrm>
            <a:off x="6705590" y="2541417"/>
            <a:ext cx="1338703" cy="1214654"/>
          </a:xfrm>
          <a:prstGeom prst="rect">
            <a:avLst/>
          </a:prstGeom>
        </p:spPr>
      </p:pic>
      <p:pic>
        <p:nvPicPr>
          <p:cNvPr id="22" name="Picture 2" descr="119 신고 앱 알고 계시나요?? : 네이버 블로그">
            <a:extLst>
              <a:ext uri="{FF2B5EF4-FFF2-40B4-BE49-F238E27FC236}">
                <a16:creationId xmlns:a16="http://schemas.microsoft.com/office/drawing/2014/main" id="{47F62025-175A-B14F-8D05-F38703767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4" t="17707" r="17468" b="36388"/>
          <a:stretch/>
        </p:blipFill>
        <p:spPr bwMode="auto">
          <a:xfrm>
            <a:off x="7156146" y="3212986"/>
            <a:ext cx="839650" cy="4955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U자형 화살표[U] 1">
            <a:extLst>
              <a:ext uri="{FF2B5EF4-FFF2-40B4-BE49-F238E27FC236}">
                <a16:creationId xmlns:a16="http://schemas.microsoft.com/office/drawing/2014/main" id="{A69D4D1A-8D65-9D42-BC20-B3F85CCA5EC4}"/>
              </a:ext>
            </a:extLst>
          </p:cNvPr>
          <p:cNvSpPr/>
          <p:nvPr/>
        </p:nvSpPr>
        <p:spPr>
          <a:xfrm>
            <a:off x="6596537" y="1873312"/>
            <a:ext cx="889977" cy="499910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NanumSquare" panose="020B0600000101010101" pitchFamily="34" charset="-127"/>
            </a:endParaRP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D7A60EF4-7591-8E47-AF46-7FC0A6C24E7B}"/>
              </a:ext>
            </a:extLst>
          </p:cNvPr>
          <p:cNvSpPr txBox="1"/>
          <p:nvPr/>
        </p:nvSpPr>
        <p:spPr>
          <a:xfrm>
            <a:off x="4967581" y="1434558"/>
            <a:ext cx="414788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indent="0" algn="ctr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>
                <a:solidFill>
                  <a:srgbClr val="19232E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비교 연산 및 사고 감지</a:t>
            </a:r>
            <a:endParaRPr lang="en-US" altLang="ko-KR" sz="1600" b="1" dirty="0">
              <a:solidFill>
                <a:srgbClr val="19232E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FBEC5468-8A61-364C-8F1E-7EDDCAA2C6F9}"/>
              </a:ext>
            </a:extLst>
          </p:cNvPr>
          <p:cNvSpPr txBox="1"/>
          <p:nvPr/>
        </p:nvSpPr>
        <p:spPr>
          <a:xfrm>
            <a:off x="6293483" y="3748195"/>
            <a:ext cx="4147888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indent="0" algn="ctr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solidFill>
                  <a:srgbClr val="19232E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사고 </a:t>
            </a:r>
            <a:r>
              <a:rPr lang="ko-KR" altLang="en-US" sz="1100" b="1" dirty="0" smtClean="0">
                <a:solidFill>
                  <a:srgbClr val="19232E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감지 시 </a:t>
            </a:r>
            <a:r>
              <a:rPr lang="ko-KR" altLang="en-US" sz="1100" b="1" dirty="0">
                <a:solidFill>
                  <a:srgbClr val="19232E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위험 알림</a:t>
            </a:r>
            <a:endParaRPr lang="en-US" altLang="ko-KR" sz="1100" b="1" dirty="0">
              <a:solidFill>
                <a:srgbClr val="19232E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25" name="그림 2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773416A3-BF98-EB48-A824-D804679A76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8BBBC3-3274-3F46-B466-5509758B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21" name="원호 20"/>
          <p:cNvSpPr/>
          <p:nvPr/>
        </p:nvSpPr>
        <p:spPr>
          <a:xfrm>
            <a:off x="-1510911" y="3902072"/>
            <a:ext cx="4856217" cy="1681693"/>
          </a:xfrm>
          <a:prstGeom prst="arc">
            <a:avLst>
              <a:gd name="adj1" fmla="val 16442523"/>
              <a:gd name="adj2" fmla="val 19814696"/>
            </a:avLst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핵심 기능 </a:t>
            </a:r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4F04EE9-E1CA-854B-832B-D44CB2215DD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08" y="1126628"/>
            <a:ext cx="5598322" cy="4086989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1D66702-EEB6-AF4C-A19B-75593AB61E2A}"/>
              </a:ext>
            </a:extLst>
          </p:cNvPr>
          <p:cNvSpPr txBox="1"/>
          <p:nvPr/>
        </p:nvSpPr>
        <p:spPr>
          <a:xfrm>
            <a:off x="830290" y="4522427"/>
            <a:ext cx="1197042" cy="4378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IoT </a:t>
            </a:r>
            <a:r>
              <a:rPr lang="ko-KR" altLang="en-US" sz="20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장비</a:t>
            </a:r>
            <a:endParaRPr kumimoji="0" lang="ko-KR" altLang="en-US" sz="2000" b="1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AF7475A7-5265-3541-99D2-9A05A6932604}"/>
              </a:ext>
            </a:extLst>
          </p:cNvPr>
          <p:cNvSpPr txBox="1"/>
          <p:nvPr/>
        </p:nvSpPr>
        <p:spPr>
          <a:xfrm>
            <a:off x="2550104" y="4934422"/>
            <a:ext cx="1722680" cy="4378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u="none" strike="noStrike" cap="none" spc="0" normalizeH="0" baseline="0" dirty="0">
                <a:ln>
                  <a:noFill/>
                </a:ln>
                <a:solidFill>
                  <a:srgbClr val="FBB62B"/>
                </a:solidFill>
                <a:effectLst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can</a:t>
            </a:r>
            <a:endParaRPr kumimoji="0" lang="ko-KR" altLang="en-US" sz="2000" b="1" u="none" strike="noStrike" cap="none" spc="0" normalizeH="0" baseline="0" dirty="0">
              <a:ln>
                <a:noFill/>
              </a:ln>
              <a:solidFill>
                <a:srgbClr val="FBB62B"/>
              </a:solidFill>
              <a:effectLst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EDCC0398-0C98-2F4C-A6C6-AE293EDDE2A2}"/>
              </a:ext>
            </a:extLst>
          </p:cNvPr>
          <p:cNvSpPr txBox="1"/>
          <p:nvPr/>
        </p:nvSpPr>
        <p:spPr>
          <a:xfrm>
            <a:off x="703764" y="2408638"/>
            <a:ext cx="2531246" cy="3705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600" b="1" dirty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무게 감지 센서</a:t>
            </a:r>
            <a:endParaRPr kumimoji="0" lang="ko-KR" altLang="en-US" sz="1600" b="1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14" name="원호 2048">
            <a:extLst>
              <a:ext uri="{FF2B5EF4-FFF2-40B4-BE49-F238E27FC236}">
                <a16:creationId xmlns:a16="http://schemas.microsoft.com/office/drawing/2014/main" id="{83FB4A00-7E31-0449-8440-BE485611188B}"/>
              </a:ext>
            </a:extLst>
          </p:cNvPr>
          <p:cNvSpPr/>
          <p:nvPr/>
        </p:nvSpPr>
        <p:spPr>
          <a:xfrm>
            <a:off x="2228811" y="3486073"/>
            <a:ext cx="1114764" cy="1180138"/>
          </a:xfrm>
          <a:prstGeom prst="arc">
            <a:avLst>
              <a:gd name="adj1" fmla="val 731971"/>
              <a:gd name="adj2" fmla="val 8808558"/>
            </a:avLst>
          </a:prstGeom>
          <a:noFill/>
          <a:ln w="38100" cap="flat">
            <a:solidFill>
              <a:srgbClr val="FBB62B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91439" tIns="45719" rIns="91439" bIns="45719" numCol="1" spcCol="38100" rtlCol="0" anchor="t"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9" name="TextBox 2">
            <a:extLst>
              <a:ext uri="{FF2B5EF4-FFF2-40B4-BE49-F238E27FC236}">
                <a16:creationId xmlns:a16="http://schemas.microsoft.com/office/drawing/2014/main" id="{21D66702-EEB6-AF4C-A19B-75593AB61E2A}"/>
              </a:ext>
            </a:extLst>
          </p:cNvPr>
          <p:cNvSpPr txBox="1"/>
          <p:nvPr/>
        </p:nvSpPr>
        <p:spPr>
          <a:xfrm>
            <a:off x="4151075" y="3331719"/>
            <a:ext cx="1197042" cy="4378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IoT </a:t>
            </a:r>
            <a:r>
              <a:rPr lang="ko-KR" altLang="en-US" sz="20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장비</a:t>
            </a:r>
            <a:endParaRPr kumimoji="0" lang="ko-KR" altLang="en-US" sz="2000" b="1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3224966" y="2635056"/>
            <a:ext cx="505022" cy="896839"/>
          </a:xfrm>
          <a:custGeom>
            <a:avLst/>
            <a:gdLst>
              <a:gd name="connsiteX0" fmla="*/ 0 w 461473"/>
              <a:gd name="connsiteY0" fmla="*/ 666572 h 666572"/>
              <a:gd name="connsiteX1" fmla="*/ 153825 w 461473"/>
              <a:gd name="connsiteY1" fmla="*/ 153825 h 666572"/>
              <a:gd name="connsiteX2" fmla="*/ 461473 w 461473"/>
              <a:gd name="connsiteY2" fmla="*/ 0 h 666572"/>
              <a:gd name="connsiteX3" fmla="*/ 461473 w 461473"/>
              <a:gd name="connsiteY3" fmla="*/ 0 h 66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473" h="666572">
                <a:moveTo>
                  <a:pt x="0" y="666572"/>
                </a:moveTo>
                <a:cubicBezTo>
                  <a:pt x="38456" y="465746"/>
                  <a:pt x="76913" y="264920"/>
                  <a:pt x="153825" y="153825"/>
                </a:cubicBezTo>
                <a:cubicBezTo>
                  <a:pt x="230737" y="42730"/>
                  <a:pt x="461473" y="0"/>
                  <a:pt x="461473" y="0"/>
                </a:cubicBezTo>
                <a:lnTo>
                  <a:pt x="461473" y="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616" y="3355859"/>
            <a:ext cx="959936" cy="959936"/>
          </a:xfrm>
          <a:prstGeom prst="rect">
            <a:avLst/>
          </a:prstGeom>
          <a:ln>
            <a:noFill/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A1052D0-B169-7A4F-AAC7-17EBEE79B9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72" y="2259445"/>
            <a:ext cx="1273822" cy="1273822"/>
          </a:xfrm>
          <a:prstGeom prst="rect">
            <a:avLst/>
          </a:prstGeom>
          <a:ln>
            <a:noFill/>
          </a:ln>
        </p:spPr>
      </p:pic>
      <p:sp>
        <p:nvSpPr>
          <p:cNvPr id="13" name="자유형 12"/>
          <p:cNvSpPr/>
          <p:nvPr/>
        </p:nvSpPr>
        <p:spPr>
          <a:xfrm>
            <a:off x="859293" y="3198532"/>
            <a:ext cx="50033" cy="476140"/>
          </a:xfrm>
          <a:custGeom>
            <a:avLst/>
            <a:gdLst>
              <a:gd name="connsiteX0" fmla="*/ 78713 w 78713"/>
              <a:gd name="connsiteY0" fmla="*/ 0 h 245807"/>
              <a:gd name="connsiteX1" fmla="*/ 55 w 78713"/>
              <a:gd name="connsiteY1" fmla="*/ 157317 h 245807"/>
              <a:gd name="connsiteX2" fmla="*/ 68881 w 78713"/>
              <a:gd name="connsiteY2" fmla="*/ 245807 h 245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713" h="245807">
                <a:moveTo>
                  <a:pt x="78713" y="0"/>
                </a:moveTo>
                <a:cubicBezTo>
                  <a:pt x="40203" y="58174"/>
                  <a:pt x="1694" y="116349"/>
                  <a:pt x="55" y="157317"/>
                </a:cubicBezTo>
                <a:cubicBezTo>
                  <a:pt x="-1584" y="198285"/>
                  <a:pt x="33648" y="222046"/>
                  <a:pt x="68881" y="245807"/>
                </a:cubicBezTo>
              </a:path>
            </a:pathLst>
          </a:custGeom>
          <a:ln w="38100">
            <a:solidFill>
              <a:srgbClr val="0D143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E60E21C-B103-7041-8FA2-0E24CE00B7D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01"/>
          <a:stretch/>
        </p:blipFill>
        <p:spPr>
          <a:xfrm>
            <a:off x="428351" y="2408638"/>
            <a:ext cx="1679340" cy="1486181"/>
          </a:xfrm>
          <a:prstGeom prst="rect">
            <a:avLst/>
          </a:prstGeom>
        </p:spPr>
      </p:pic>
      <p:sp>
        <p:nvSpPr>
          <p:cNvPr id="29" name="자유형 28"/>
          <p:cNvSpPr/>
          <p:nvPr/>
        </p:nvSpPr>
        <p:spPr>
          <a:xfrm>
            <a:off x="1268361" y="3627741"/>
            <a:ext cx="975710" cy="305162"/>
          </a:xfrm>
          <a:custGeom>
            <a:avLst/>
            <a:gdLst>
              <a:gd name="connsiteX0" fmla="*/ 0 w 786581"/>
              <a:gd name="connsiteY0" fmla="*/ 305162 h 305162"/>
              <a:gd name="connsiteX1" fmla="*/ 560439 w 786581"/>
              <a:gd name="connsiteY1" fmla="*/ 362 h 305162"/>
              <a:gd name="connsiteX2" fmla="*/ 786581 w 786581"/>
              <a:gd name="connsiteY2" fmla="*/ 256000 h 305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6581" h="305162">
                <a:moveTo>
                  <a:pt x="0" y="305162"/>
                </a:moveTo>
                <a:cubicBezTo>
                  <a:pt x="214671" y="156859"/>
                  <a:pt x="429342" y="8556"/>
                  <a:pt x="560439" y="362"/>
                </a:cubicBezTo>
                <a:cubicBezTo>
                  <a:pt x="691536" y="-7832"/>
                  <a:pt x="739058" y="124084"/>
                  <a:pt x="786581" y="256000"/>
                </a:cubicBezTo>
              </a:path>
            </a:pathLst>
          </a:cu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A1052D0-B169-7A4F-AAC7-17EBEE79B98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28" y="3455499"/>
            <a:ext cx="1184307" cy="1184307"/>
          </a:xfrm>
          <a:prstGeom prst="rect">
            <a:avLst/>
          </a:prstGeom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63" y="3694266"/>
            <a:ext cx="959936" cy="9599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982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졸음운전 사고 방지 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5" name="그림 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841D7038-CC50-284D-B76C-0BB888E8FE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D8A458-EEAA-0549-AE14-0FA1694FF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8121778-6EFA-774F-8B38-467C5A798C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538" y="2130297"/>
            <a:ext cx="5256577" cy="30223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ED0CE5-A4F8-E342-BC58-F187C35C5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7651" y="1526408"/>
            <a:ext cx="7991695" cy="49635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BB50E3-08D6-8540-A2A4-556DA987461F}"/>
              </a:ext>
            </a:extLst>
          </p:cNvPr>
          <p:cNvSpPr txBox="1"/>
          <p:nvPr/>
        </p:nvSpPr>
        <p:spPr>
          <a:xfrm>
            <a:off x="8050281" y="3140443"/>
            <a:ext cx="3945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000" dirty="0"/>
              <a:t>-&gt;</a:t>
            </a:r>
            <a:r>
              <a:rPr lang="ko-KR" altLang="en-US" sz="2000" dirty="0"/>
              <a:t> </a:t>
            </a:r>
            <a:r>
              <a:rPr lang="ko-KR" altLang="en-US" sz="2000" b="1" dirty="0" err="1"/>
              <a:t>심박</a:t>
            </a:r>
            <a:r>
              <a:rPr lang="ko-KR" altLang="en-US" sz="2000" b="1" dirty="0"/>
              <a:t> 센서</a:t>
            </a:r>
            <a:r>
              <a:rPr lang="ko-KR" altLang="en-US" sz="2000" dirty="0"/>
              <a:t>를 활용한 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</a:t>
            </a:r>
            <a:r>
              <a:rPr lang="ko-KR" altLang="en-US" sz="2000" b="1" dirty="0" smtClean="0"/>
              <a:t>졸음운전 </a:t>
            </a:r>
            <a:r>
              <a:rPr lang="ko-KR" altLang="en-US" sz="2000" b="1" dirty="0"/>
              <a:t>감지 및 위험 알림</a:t>
            </a:r>
            <a:endParaRPr lang="en-US" altLang="ko-KR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핵심 기능 </a:t>
            </a:r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49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졸음운전 사고 방지 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68437CF-66F6-E84B-B769-2183AAC4A84E}"/>
              </a:ext>
            </a:extLst>
          </p:cNvPr>
          <p:cNvSpPr/>
          <p:nvPr/>
        </p:nvSpPr>
        <p:spPr>
          <a:xfrm>
            <a:off x="6539544" y="1979318"/>
            <a:ext cx="5367321" cy="2553888"/>
          </a:xfrm>
          <a:prstGeom prst="round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342900" indent="-342900" defTabSz="1087443" hangingPunct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2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차량 주행 시 </a:t>
            </a:r>
            <a:r>
              <a:rPr lang="ko-KR" altLang="en-US" sz="1600" dirty="0" err="1">
                <a:solidFill>
                  <a:schemeClr val="tx2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심박</a:t>
            </a:r>
            <a:r>
              <a:rPr lang="ko-KR" altLang="en-US" sz="1600" dirty="0">
                <a:solidFill>
                  <a:schemeClr val="tx2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 센서 활성화</a:t>
            </a:r>
            <a:endParaRPr lang="en-US" altLang="ko-KR" sz="1600" dirty="0">
              <a:solidFill>
                <a:schemeClr val="tx2"/>
              </a:solidFill>
              <a:latin typeface="NanumSquare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342900" indent="-342900" defTabSz="1087443" hangingPunct="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2"/>
              </a:solidFill>
              <a:latin typeface="NanumSquare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342900" indent="-342900" defTabSz="1087443" hangingPunct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70C0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안전벨트의 </a:t>
            </a:r>
            <a:r>
              <a:rPr lang="ko-KR" altLang="en-US" sz="1600" dirty="0" err="1">
                <a:solidFill>
                  <a:srgbClr val="0070C0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심박</a:t>
            </a:r>
            <a:r>
              <a:rPr lang="ko-KR" altLang="en-US" sz="1600" dirty="0">
                <a:solidFill>
                  <a:srgbClr val="0070C0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 센서</a:t>
            </a:r>
            <a:r>
              <a:rPr lang="ko-KR" altLang="en-US" sz="1600" dirty="0">
                <a:solidFill>
                  <a:schemeClr val="tx2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가 지속적으로 </a:t>
            </a:r>
            <a:r>
              <a:rPr lang="ko-KR" altLang="en-US" sz="1600" dirty="0" err="1">
                <a:solidFill>
                  <a:schemeClr val="tx2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심박</a:t>
            </a:r>
            <a:r>
              <a:rPr lang="ko-KR" altLang="en-US" sz="1600" dirty="0">
                <a:solidFill>
                  <a:schemeClr val="tx2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 데이터를 확인</a:t>
            </a:r>
            <a:endParaRPr lang="en-US" altLang="ko-KR" sz="1600" dirty="0">
              <a:solidFill>
                <a:schemeClr val="tx2"/>
              </a:solidFill>
              <a:latin typeface="NanumSquare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342900" indent="-342900" defTabSz="1087443" hangingPunct="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2"/>
              </a:solidFill>
              <a:latin typeface="NanumSquare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342900" indent="-342900" defTabSz="1087443" hangingPunct="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2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50</a:t>
            </a:r>
            <a:r>
              <a:rPr lang="ko-KR" altLang="en-US" sz="1600" dirty="0">
                <a:solidFill>
                  <a:schemeClr val="tx2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보다 </a:t>
            </a:r>
            <a:r>
              <a:rPr lang="ko-KR" altLang="en-US" sz="1600" dirty="0">
                <a:solidFill>
                  <a:srgbClr val="0070C0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낮은 심박데이터가 감지</a:t>
            </a:r>
            <a:r>
              <a:rPr lang="ko-KR" altLang="en-US" sz="1600" dirty="0">
                <a:solidFill>
                  <a:schemeClr val="tx2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되면 비상 상황 인지</a:t>
            </a:r>
            <a:endParaRPr lang="en-US" altLang="ko-KR" sz="1600" dirty="0">
              <a:solidFill>
                <a:schemeClr val="tx2"/>
              </a:solidFill>
              <a:latin typeface="NanumSquare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342900" indent="-342900" defTabSz="1087443" hangingPunct="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2"/>
              </a:solidFill>
              <a:latin typeface="NanumSquare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342900" indent="-342900" defTabSz="1087443" hangingPunct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2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차량 </a:t>
            </a:r>
            <a:r>
              <a:rPr lang="ko-KR" altLang="en-US" sz="1600" dirty="0" err="1" smtClean="0">
                <a:solidFill>
                  <a:srgbClr val="0070C0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인포메틱스에</a:t>
            </a:r>
            <a:r>
              <a:rPr lang="ko-KR" altLang="en-US" sz="1600" dirty="0" smtClean="0">
                <a:solidFill>
                  <a:schemeClr val="tx2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 </a:t>
            </a:r>
            <a:r>
              <a:rPr lang="ko-KR" altLang="en-US" sz="1600" dirty="0">
                <a:solidFill>
                  <a:schemeClr val="tx2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졸음을 깰 수 있는 </a:t>
            </a:r>
            <a:r>
              <a:rPr lang="ko-KR" altLang="en-US" sz="1600" dirty="0">
                <a:solidFill>
                  <a:srgbClr val="0070C0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알림 전송</a:t>
            </a:r>
            <a:endParaRPr lang="en-US" altLang="ko-KR" sz="1600" dirty="0">
              <a:solidFill>
                <a:srgbClr val="0070C0"/>
              </a:solidFill>
              <a:latin typeface="NanumSquare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342900" indent="-342900" defTabSz="1087443" hangingPunct="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2"/>
              </a:solidFill>
              <a:latin typeface="NanumSquare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342900" indent="-342900" defTabSz="1087443" hangingPunct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2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운전자는 </a:t>
            </a:r>
            <a:r>
              <a:rPr lang="ko-KR" altLang="en-US" sz="1600" dirty="0" err="1" smtClean="0">
                <a:solidFill>
                  <a:schemeClr val="tx2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인포메틱스</a:t>
            </a:r>
            <a:r>
              <a:rPr lang="ko-KR" altLang="en-US" sz="1600" dirty="0" smtClean="0">
                <a:solidFill>
                  <a:schemeClr val="tx2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 </a:t>
            </a:r>
            <a:r>
              <a:rPr lang="ko-KR" altLang="en-US" sz="1600" dirty="0">
                <a:solidFill>
                  <a:schemeClr val="tx2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알림을 터치로 종료 가능</a:t>
            </a:r>
            <a:endParaRPr lang="en-US" altLang="ko-KR" sz="1600" dirty="0">
              <a:solidFill>
                <a:schemeClr val="tx2"/>
              </a:solidFill>
              <a:latin typeface="NanumSquare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6" name="Picture 2" descr="영상]눈 감고 1분간 고속 주행…택시기사 졸음운전 '황당' : 뉴스 : 동아닷컴">
            <a:extLst>
              <a:ext uri="{FF2B5EF4-FFF2-40B4-BE49-F238E27FC236}">
                <a16:creationId xmlns:a16="http://schemas.microsoft.com/office/drawing/2014/main" id="{509FD919-7DE6-1A4F-84D5-3601BBD7A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4" t="7604" r="3728" b="17499"/>
          <a:stretch/>
        </p:blipFill>
        <p:spPr bwMode="auto">
          <a:xfrm>
            <a:off x="601043" y="1790224"/>
            <a:ext cx="5721099" cy="27328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태블릿 컴퓨터 PNG 이미지 | PNGWing">
            <a:extLst>
              <a:ext uri="{FF2B5EF4-FFF2-40B4-BE49-F238E27FC236}">
                <a16:creationId xmlns:a16="http://schemas.microsoft.com/office/drawing/2014/main" id="{CCA8D3E6-2F8C-4E41-B934-A1BFD60C9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33" y="4715687"/>
            <a:ext cx="2581384" cy="18213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01AD40-A471-064B-A1E2-B67C6201211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221">
            <a:off x="3205852" y="4918159"/>
            <a:ext cx="640206" cy="6402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FBCB42-1C50-C841-B842-DFD22AB9B82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2" t="20153" r="22831" b="20659"/>
          <a:stretch/>
        </p:blipFill>
        <p:spPr>
          <a:xfrm>
            <a:off x="2711850" y="5259287"/>
            <a:ext cx="680245" cy="717350"/>
          </a:xfrm>
          <a:prstGeom prst="ellipse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6DA42D1-CCA8-E040-882A-6EC9A42297BC}"/>
              </a:ext>
            </a:extLst>
          </p:cNvPr>
          <p:cNvCxnSpPr>
            <a:cxnSpLocks/>
          </p:cNvCxnSpPr>
          <p:nvPr/>
        </p:nvCxnSpPr>
        <p:spPr>
          <a:xfrm flipH="1">
            <a:off x="4144445" y="4226740"/>
            <a:ext cx="735196" cy="676738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DB944277-BB88-A840-A94E-D24E9F7CBA6B}"/>
              </a:ext>
            </a:extLst>
          </p:cNvPr>
          <p:cNvSpPr/>
          <p:nvPr/>
        </p:nvSpPr>
        <p:spPr>
          <a:xfrm>
            <a:off x="4749959" y="4068121"/>
            <a:ext cx="259364" cy="259364"/>
          </a:xfrm>
          <a:prstGeom prst="ellipse">
            <a:avLst/>
          </a:prstGeom>
          <a:solidFill>
            <a:srgbClr val="FF000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3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그림 15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0E9F7D1C-CC81-4C40-896C-DBDD4A8892D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F3A5D4-E720-4446-ACFE-81DBFE2A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핵심 기능 </a:t>
            </a:r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788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현대자동차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8025" y="364574"/>
            <a:ext cx="12447066" cy="665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졸음운전 사고 방지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6D9C61-2090-DD47-BD67-E9289F6F43E5}"/>
              </a:ext>
            </a:extLst>
          </p:cNvPr>
          <p:cNvSpPr txBox="1"/>
          <p:nvPr/>
        </p:nvSpPr>
        <p:spPr>
          <a:xfrm>
            <a:off x="6109372" y="4147205"/>
            <a:ext cx="114640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 err="1">
                <a:solidFill>
                  <a:schemeClr val="accent5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IoT</a:t>
            </a:r>
            <a:r>
              <a:rPr lang="en-US" altLang="ko-KR" sz="2400" b="1" dirty="0">
                <a:solidFill>
                  <a:schemeClr val="accent5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 </a:t>
            </a:r>
            <a:r>
              <a:rPr lang="ko-KR" altLang="en-US" sz="2400" b="1" dirty="0">
                <a:solidFill>
                  <a:schemeClr val="accent5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장비</a:t>
            </a:r>
            <a:endParaRPr kumimoji="0" lang="ko-KR" altLang="en-US" sz="2400" b="1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AED73C-F10F-B54B-AEF5-18F19C8BB891}"/>
              </a:ext>
            </a:extLst>
          </p:cNvPr>
          <p:cNvSpPr txBox="1"/>
          <p:nvPr/>
        </p:nvSpPr>
        <p:spPr>
          <a:xfrm>
            <a:off x="9935398" y="4125261"/>
            <a:ext cx="1967947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 err="1" smtClean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Infomacits</a:t>
            </a:r>
            <a:r>
              <a:rPr lang="ko-KR" altLang="en-US" sz="2400" b="1" dirty="0" smtClean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 </a:t>
            </a:r>
            <a:r>
              <a:rPr lang="en-US" altLang="ko-KR" sz="2400" b="1" dirty="0" smtClean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(Server)</a:t>
            </a:r>
            <a:endParaRPr kumimoji="0" lang="ko-KR" altLang="en-US" sz="2400" b="1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94C22C3-E137-9441-89F1-B9439AC58D7B}"/>
              </a:ext>
            </a:extLst>
          </p:cNvPr>
          <p:cNvCxnSpPr/>
          <p:nvPr/>
        </p:nvCxnSpPr>
        <p:spPr>
          <a:xfrm flipV="1">
            <a:off x="8436077" y="3150449"/>
            <a:ext cx="1240982" cy="15538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B48CD4B-7183-B245-B80D-BEDBEC30A171}"/>
              </a:ext>
            </a:extLst>
          </p:cNvPr>
          <p:cNvSpPr txBox="1"/>
          <p:nvPr/>
        </p:nvSpPr>
        <p:spPr>
          <a:xfrm>
            <a:off x="5492311" y="1407374"/>
            <a:ext cx="603689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u="none" strike="noStrike" cap="none" spc="0" normalizeH="0" baseline="0" dirty="0">
                <a:ln>
                  <a:noFill/>
                </a:ln>
                <a:solidFill>
                  <a:srgbClr val="FBB62B"/>
                </a:solidFill>
                <a:effectLst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can</a:t>
            </a:r>
            <a:endParaRPr kumimoji="0" lang="ko-KR" altLang="en-US" sz="2400" b="1" u="none" strike="noStrike" cap="none" spc="0" normalizeH="0" baseline="0" dirty="0">
              <a:ln>
                <a:noFill/>
              </a:ln>
              <a:solidFill>
                <a:srgbClr val="FBB62B"/>
              </a:solidFill>
              <a:effectLst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E04F81-86CC-F042-BF59-B1427D842CD5}"/>
              </a:ext>
            </a:extLst>
          </p:cNvPr>
          <p:cNvSpPr txBox="1"/>
          <p:nvPr/>
        </p:nvSpPr>
        <p:spPr>
          <a:xfrm>
            <a:off x="8555372" y="3330507"/>
            <a:ext cx="2158983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u="none" strike="noStrike" cap="none" spc="0" normalizeH="0" baseline="0" dirty="0">
                <a:ln>
                  <a:noFill/>
                </a:ln>
                <a:solidFill>
                  <a:srgbClr val="1F98D8"/>
                </a:solidFill>
                <a:effectLst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TCP/IP</a:t>
            </a:r>
            <a:endParaRPr kumimoji="0" lang="ko-KR" altLang="en-US" sz="2000" b="1" u="none" strike="noStrike" cap="none" spc="0" normalizeH="0" baseline="0" dirty="0">
              <a:ln>
                <a:noFill/>
              </a:ln>
              <a:solidFill>
                <a:srgbClr val="1F98D8"/>
              </a:solidFill>
              <a:effectLst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AE01DAD-42C6-0D45-8218-E1581710E31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66"/>
          <a:stretch/>
        </p:blipFill>
        <p:spPr>
          <a:xfrm>
            <a:off x="10128282" y="2522692"/>
            <a:ext cx="1582181" cy="1435571"/>
          </a:xfrm>
          <a:prstGeom prst="rect">
            <a:avLst/>
          </a:prstGeom>
        </p:spPr>
      </p:pic>
      <p:pic>
        <p:nvPicPr>
          <p:cNvPr id="36" name="Picture 6" descr="https://scontent-gmp1-1.xx.fbcdn.net/v/t1.0-0/s600x600/57262904_1911368865636036_2670457003607851008_n.jpg?_nc_cat=111&amp;ccb=2&amp;_nc_sid=730e14&amp;_nc_ohc=MF7Pnb4rWhwAX-0gLib&amp;_nc_ht=scontent-gmp1-1.xx&amp;tp=7&amp;oh=22b315e1b6ec9885dff796969ca7466b&amp;oe=5FDEF417">
            <a:extLst>
              <a:ext uri="{FF2B5EF4-FFF2-40B4-BE49-F238E27FC236}">
                <a16:creationId xmlns:a16="http://schemas.microsoft.com/office/drawing/2014/main" id="{707A9146-EC81-314C-92D8-A2FBAD189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184" y="2574652"/>
            <a:ext cx="3430873" cy="2573155"/>
          </a:xfrm>
          <a:prstGeom prst="ellipse">
            <a:avLst/>
          </a:prstGeom>
          <a:ln w="285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1411AA4-14D9-4F4E-94CA-449E79C1E125}"/>
              </a:ext>
            </a:extLst>
          </p:cNvPr>
          <p:cNvSpPr txBox="1"/>
          <p:nvPr/>
        </p:nvSpPr>
        <p:spPr>
          <a:xfrm>
            <a:off x="1757411" y="3079274"/>
            <a:ext cx="129137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심박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 센서</a:t>
            </a:r>
            <a:endParaRPr kumimoji="0" lang="ko-KR" altLang="en-US" sz="2400" b="1" u="none" strike="noStrike" cap="none" spc="0" normalizeH="0" baseline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40" name="그림 39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8B5A150-BEC2-D24E-A5E6-FBE84BB297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794ADF-C5B6-384A-B8D5-22B7221E7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핵심 기능 </a:t>
            </a:r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5112774" y="1944644"/>
            <a:ext cx="1042220" cy="415094"/>
          </a:xfrm>
          <a:custGeom>
            <a:avLst/>
            <a:gdLst>
              <a:gd name="connsiteX0" fmla="*/ 0 w 1042220"/>
              <a:gd name="connsiteY0" fmla="*/ 208616 h 415094"/>
              <a:gd name="connsiteX1" fmla="*/ 403123 w 1042220"/>
              <a:gd name="connsiteY1" fmla="*/ 2139 h 415094"/>
              <a:gd name="connsiteX2" fmla="*/ 894736 w 1042220"/>
              <a:gd name="connsiteY2" fmla="*/ 120126 h 415094"/>
              <a:gd name="connsiteX3" fmla="*/ 1042220 w 1042220"/>
              <a:gd name="connsiteY3" fmla="*/ 41509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220" h="415094">
                <a:moveTo>
                  <a:pt x="0" y="208616"/>
                </a:moveTo>
                <a:cubicBezTo>
                  <a:pt x="127000" y="112751"/>
                  <a:pt x="254000" y="16887"/>
                  <a:pt x="403123" y="2139"/>
                </a:cubicBezTo>
                <a:cubicBezTo>
                  <a:pt x="552246" y="-12609"/>
                  <a:pt x="788220" y="51300"/>
                  <a:pt x="894736" y="120126"/>
                </a:cubicBezTo>
                <a:cubicBezTo>
                  <a:pt x="1001252" y="188952"/>
                  <a:pt x="1021736" y="302023"/>
                  <a:pt x="1042220" y="415094"/>
                </a:cubicBezTo>
              </a:path>
            </a:pathLst>
          </a:cu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4473677" y="2497394"/>
            <a:ext cx="720208" cy="668593"/>
          </a:xfrm>
          <a:custGeom>
            <a:avLst/>
            <a:gdLst>
              <a:gd name="connsiteX0" fmla="*/ 0 w 720208"/>
              <a:gd name="connsiteY0" fmla="*/ 668593 h 668593"/>
              <a:gd name="connsiteX1" fmla="*/ 609600 w 720208"/>
              <a:gd name="connsiteY1" fmla="*/ 550606 h 668593"/>
              <a:gd name="connsiteX2" fmla="*/ 717755 w 720208"/>
              <a:gd name="connsiteY2" fmla="*/ 0 h 66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0208" h="668593">
                <a:moveTo>
                  <a:pt x="0" y="668593"/>
                </a:moveTo>
                <a:cubicBezTo>
                  <a:pt x="244987" y="665315"/>
                  <a:pt x="489974" y="662038"/>
                  <a:pt x="609600" y="550606"/>
                </a:cubicBezTo>
                <a:cubicBezTo>
                  <a:pt x="729226" y="439174"/>
                  <a:pt x="723490" y="219587"/>
                  <a:pt x="717755" y="0"/>
                </a:cubicBezTo>
              </a:path>
            </a:pathLst>
          </a:cu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677990" y="2036865"/>
            <a:ext cx="877159" cy="877159"/>
          </a:xfrm>
          <a:prstGeom prst="rect">
            <a:avLst/>
          </a:prstGeom>
          <a:ln>
            <a:noFill/>
          </a:ln>
        </p:spPr>
      </p:pic>
      <p:sp>
        <p:nvSpPr>
          <p:cNvPr id="43" name="자유형 42"/>
          <p:cNvSpPr/>
          <p:nvPr/>
        </p:nvSpPr>
        <p:spPr>
          <a:xfrm flipH="1">
            <a:off x="6021393" y="2683412"/>
            <a:ext cx="720208" cy="668593"/>
          </a:xfrm>
          <a:custGeom>
            <a:avLst/>
            <a:gdLst>
              <a:gd name="connsiteX0" fmla="*/ 0 w 720208"/>
              <a:gd name="connsiteY0" fmla="*/ 668593 h 668593"/>
              <a:gd name="connsiteX1" fmla="*/ 609600 w 720208"/>
              <a:gd name="connsiteY1" fmla="*/ 550606 h 668593"/>
              <a:gd name="connsiteX2" fmla="*/ 717755 w 720208"/>
              <a:gd name="connsiteY2" fmla="*/ 0 h 66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0208" h="668593">
                <a:moveTo>
                  <a:pt x="0" y="668593"/>
                </a:moveTo>
                <a:cubicBezTo>
                  <a:pt x="244987" y="665315"/>
                  <a:pt x="489974" y="662038"/>
                  <a:pt x="609600" y="550606"/>
                </a:cubicBezTo>
                <a:cubicBezTo>
                  <a:pt x="729226" y="439174"/>
                  <a:pt x="723490" y="219587"/>
                  <a:pt x="717755" y="0"/>
                </a:cubicBezTo>
              </a:path>
            </a:pathLst>
          </a:cu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670793" y="2194358"/>
            <a:ext cx="877159" cy="877159"/>
          </a:xfrm>
          <a:prstGeom prst="rect">
            <a:avLst/>
          </a:prstGeom>
          <a:ln>
            <a:noFill/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841A7B7-38ED-A24D-9095-AC2D60C0001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377" y="2925559"/>
            <a:ext cx="1312398" cy="1312398"/>
          </a:xfrm>
          <a:prstGeom prst="rect">
            <a:avLst/>
          </a:prstGeom>
        </p:spPr>
      </p:pic>
      <p:sp>
        <p:nvSpPr>
          <p:cNvPr id="10" name="자유형 9"/>
          <p:cNvSpPr/>
          <p:nvPr/>
        </p:nvSpPr>
        <p:spPr>
          <a:xfrm>
            <a:off x="2871017" y="3460955"/>
            <a:ext cx="924233" cy="179537"/>
          </a:xfrm>
          <a:custGeom>
            <a:avLst/>
            <a:gdLst>
              <a:gd name="connsiteX0" fmla="*/ 0 w 924233"/>
              <a:gd name="connsiteY0" fmla="*/ 88490 h 179537"/>
              <a:gd name="connsiteX1" fmla="*/ 462116 w 924233"/>
              <a:gd name="connsiteY1" fmla="*/ 176980 h 179537"/>
              <a:gd name="connsiteX2" fmla="*/ 924233 w 924233"/>
              <a:gd name="connsiteY2" fmla="*/ 0 h 17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4233" h="179537">
                <a:moveTo>
                  <a:pt x="0" y="88490"/>
                </a:moveTo>
                <a:cubicBezTo>
                  <a:pt x="154038" y="140109"/>
                  <a:pt x="308077" y="191728"/>
                  <a:pt x="462116" y="176980"/>
                </a:cubicBezTo>
                <a:cubicBezTo>
                  <a:pt x="616155" y="162232"/>
                  <a:pt x="770194" y="81116"/>
                  <a:pt x="924233" y="0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841A7B7-38ED-A24D-9095-AC2D60C0001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722" y="2695806"/>
            <a:ext cx="1312398" cy="131239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76D9C61-2090-DD47-BD67-E9289F6F43E5}"/>
              </a:ext>
            </a:extLst>
          </p:cNvPr>
          <p:cNvSpPr txBox="1"/>
          <p:nvPr/>
        </p:nvSpPr>
        <p:spPr>
          <a:xfrm>
            <a:off x="3460641" y="3883329"/>
            <a:ext cx="114640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 err="1">
                <a:solidFill>
                  <a:schemeClr val="accent5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IoT</a:t>
            </a:r>
            <a:r>
              <a:rPr lang="en-US" altLang="ko-KR" sz="2400" b="1" dirty="0">
                <a:solidFill>
                  <a:schemeClr val="accent5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 </a:t>
            </a:r>
            <a:r>
              <a:rPr lang="ko-KR" altLang="en-US" sz="2400" b="1" dirty="0">
                <a:solidFill>
                  <a:schemeClr val="accent5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장비</a:t>
            </a:r>
            <a:endParaRPr kumimoji="0" lang="ko-KR" altLang="en-US" sz="2400" b="1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A01AD40-A471-064B-A1E2-B67C6201211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7455">
            <a:off x="11233219" y="3248773"/>
            <a:ext cx="443407" cy="44340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4FBCB42-1C50-C841-B842-DFD22AB9B82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2" t="20153" r="22831" b="20659"/>
          <a:stretch/>
        </p:blipFill>
        <p:spPr>
          <a:xfrm>
            <a:off x="10954342" y="3458496"/>
            <a:ext cx="375601" cy="39608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7889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영유아 고립 사고 방지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10" name="그림 9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684FB3B-2FBE-8A45-B927-C3F150196C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21B3F1-C950-E149-ABCC-5ED79BBD4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74827" y="1267887"/>
            <a:ext cx="5906297" cy="5089181"/>
            <a:chOff x="61884" y="1727795"/>
            <a:chExt cx="5212794" cy="4491622"/>
          </a:xfrm>
        </p:grpSpPr>
        <p:pic>
          <p:nvPicPr>
            <p:cNvPr id="5" name="그림 4" descr="텍스트, 모니터, 스크린샷이(가) 표시된 사진&#10;&#10;자동 생성된 설명">
              <a:extLst>
                <a:ext uri="{FF2B5EF4-FFF2-40B4-BE49-F238E27FC236}">
                  <a16:creationId xmlns:a16="http://schemas.microsoft.com/office/drawing/2014/main" id="{8BE4FF76-0EC5-5748-BB07-C18CB9A27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9482" y="1975902"/>
              <a:ext cx="2217598" cy="403146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AB8C9CB-E8D2-AD4E-B875-572C81C95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84" y="1727795"/>
              <a:ext cx="5212794" cy="449162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4729B73-B173-5547-8ECE-193AFF08073C}"/>
              </a:ext>
            </a:extLst>
          </p:cNvPr>
          <p:cNvSpPr txBox="1"/>
          <p:nvPr/>
        </p:nvSpPr>
        <p:spPr>
          <a:xfrm>
            <a:off x="6265765" y="3075057"/>
            <a:ext cx="4489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500" dirty="0"/>
              <a:t>-&gt;</a:t>
            </a:r>
            <a:r>
              <a:rPr lang="ko-KR" altLang="en-US" sz="2500" dirty="0"/>
              <a:t> </a:t>
            </a:r>
            <a:r>
              <a:rPr lang="en-US" altLang="ko-KR" sz="2500" b="1" dirty="0"/>
              <a:t>PIR(</a:t>
            </a:r>
            <a:r>
              <a:rPr lang="ko-KR" altLang="en-US" sz="2500" b="1" dirty="0"/>
              <a:t>인체 감지</a:t>
            </a:r>
            <a:r>
              <a:rPr lang="en-US" altLang="ko-KR" sz="2500" b="1" dirty="0"/>
              <a:t>)</a:t>
            </a:r>
            <a:r>
              <a:rPr lang="ko-KR" altLang="en-US" sz="2500" b="1" dirty="0"/>
              <a:t> 센서</a:t>
            </a:r>
            <a:r>
              <a:rPr lang="ko-KR" altLang="en-US" sz="2500" dirty="0"/>
              <a:t>를 </a:t>
            </a:r>
            <a:r>
              <a:rPr lang="ko-KR" altLang="en-US" sz="2500" dirty="0" smtClean="0"/>
              <a:t>활용한</a:t>
            </a:r>
            <a:endParaRPr lang="en-US" altLang="ko-KR" sz="2500" dirty="0" smtClean="0"/>
          </a:p>
          <a:p>
            <a:r>
              <a:rPr lang="en-US" altLang="ko-KR" sz="2500" dirty="0"/>
              <a:t> </a:t>
            </a:r>
            <a:r>
              <a:rPr lang="en-US" altLang="ko-KR" sz="2500" dirty="0" smtClean="0"/>
              <a:t>   </a:t>
            </a:r>
            <a:r>
              <a:rPr lang="ko-KR" altLang="en-US" sz="2500" b="1" dirty="0" smtClean="0"/>
              <a:t>영유아 </a:t>
            </a:r>
            <a:r>
              <a:rPr lang="ko-KR" altLang="en-US" sz="2500" b="1" dirty="0"/>
              <a:t>고립 위험 알림</a:t>
            </a:r>
            <a:endParaRPr lang="en-US" altLang="ko-KR" sz="2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핵심 기능 </a:t>
            </a:r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959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영유아 고립 사고 방지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797A2DF-C4DB-2F46-87DB-8AF9486A9F65}"/>
              </a:ext>
            </a:extLst>
          </p:cNvPr>
          <p:cNvGrpSpPr/>
          <p:nvPr/>
        </p:nvGrpSpPr>
        <p:grpSpPr>
          <a:xfrm>
            <a:off x="744397" y="1645760"/>
            <a:ext cx="4505410" cy="3550264"/>
            <a:chOff x="1574989" y="3859413"/>
            <a:chExt cx="9268344" cy="7303457"/>
          </a:xfrm>
        </p:grpSpPr>
        <p:pic>
          <p:nvPicPr>
            <p:cNvPr id="8" name="Picture 2" descr="https://newsimg.sedaily.com/2018/07/29/1S29TFJJNJ_1.jpg">
              <a:extLst>
                <a:ext uri="{FF2B5EF4-FFF2-40B4-BE49-F238E27FC236}">
                  <a16:creationId xmlns:a16="http://schemas.microsoft.com/office/drawing/2014/main" id="{713A0A89-CD63-B04B-877C-EF97CA0323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4989" y="3859413"/>
              <a:ext cx="9268344" cy="73034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43E912D-C6E3-AA4C-B186-FC0934B535FA}"/>
                </a:ext>
              </a:extLst>
            </p:cNvPr>
            <p:cNvSpPr/>
            <p:nvPr/>
          </p:nvSpPr>
          <p:spPr>
            <a:xfrm rot="20527517">
              <a:off x="7400789" y="5256644"/>
              <a:ext cx="2149219" cy="3744000"/>
            </a:xfrm>
            <a:prstGeom prst="rect">
              <a:avLst/>
            </a:prstGeom>
            <a:solidFill>
              <a:srgbClr val="E3E3E3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108744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4300" b="0" i="0" u="none" strike="noStrike" cap="none" spc="0" normalizeH="0" baseline="0">
                <a:ln>
                  <a:noFill/>
                </a:ln>
                <a:solidFill>
                  <a:srgbClr val="999999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9A5C1DC-1E53-2B48-B56F-30BF024C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7241" y="5705795"/>
              <a:ext cx="1075722" cy="107572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2B7DFDF-9C4C-8844-89BA-81AE4AAEF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92576">
              <a:off x="7582090" y="6598087"/>
              <a:ext cx="1906024" cy="1061115"/>
            </a:xfrm>
            <a:prstGeom prst="rect">
              <a:avLst/>
            </a:prstGeom>
          </p:spPr>
        </p:pic>
      </p:grp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51FA470-4EEF-1841-9419-E34939AABBF6}"/>
              </a:ext>
            </a:extLst>
          </p:cNvPr>
          <p:cNvSpPr/>
          <p:nvPr/>
        </p:nvSpPr>
        <p:spPr>
          <a:xfrm>
            <a:off x="5595307" y="2424471"/>
            <a:ext cx="7049372" cy="2009058"/>
          </a:xfrm>
          <a:prstGeom prst="round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285750" indent="-285750" defTabSz="1087443" hangingPunct="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시동이 꺼지면 </a:t>
            </a:r>
            <a:r>
              <a:rPr lang="en-US" altLang="ko-KR" sz="16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10</a:t>
            </a:r>
            <a:r>
              <a:rPr lang="ko-KR" altLang="en-US" sz="16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분 후 </a:t>
            </a:r>
            <a:r>
              <a:rPr lang="en-US" altLang="ko-KR" sz="16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1</a:t>
            </a:r>
            <a:r>
              <a:rPr lang="ko-KR" altLang="en-US" sz="16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분 동안 인체 감지</a:t>
            </a:r>
            <a:r>
              <a:rPr lang="en-US" altLang="ko-KR" sz="16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(</a:t>
            </a:r>
            <a:r>
              <a:rPr lang="en-US" altLang="ko-KR" sz="1600" b="1" dirty="0" smtClean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PIR</a:t>
            </a:r>
            <a:r>
              <a:rPr lang="ko-KR" altLang="en-US" sz="1600" b="1" dirty="0" smtClean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센서</a:t>
            </a:r>
            <a:r>
              <a:rPr lang="en-US" altLang="ko-KR" sz="16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) </a:t>
            </a:r>
            <a:r>
              <a:rPr lang="ko-KR" altLang="en-US" sz="16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시작</a:t>
            </a:r>
            <a:endParaRPr lang="en-US" altLang="ko-KR" sz="1600" b="1" dirty="0">
              <a:solidFill>
                <a:srgbClr val="0070C0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571500" indent="-571500" defTabSz="1087443" hangingPunct="0"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0070C0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285750" indent="-285750" defTabSz="1087443" hangingPunct="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영유아가 감지 되면 사용자의 스마트폰 </a:t>
            </a:r>
            <a:r>
              <a:rPr lang="ko-KR" altLang="en-US" sz="16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앱으로 반복 알림 전달</a:t>
            </a:r>
            <a:endParaRPr lang="en-US" altLang="ko-KR" sz="1600" b="1" dirty="0">
              <a:solidFill>
                <a:srgbClr val="0070C0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defTabSz="1087443" hangingPunct="0"/>
            <a:endParaRPr lang="en-US" altLang="ko-KR" sz="1600" b="1" dirty="0">
              <a:solidFill>
                <a:schemeClr val="tx2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285750" indent="-285750" defTabSz="1087443" hangingPunct="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특이사항이 아니라면 </a:t>
            </a:r>
            <a:r>
              <a:rPr lang="ko-KR" altLang="en-US" sz="16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알림 종료 가능</a:t>
            </a:r>
            <a:endParaRPr lang="en-US" altLang="ko-KR" sz="1600" b="1" dirty="0">
              <a:solidFill>
                <a:srgbClr val="0070C0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571500" indent="-571500" defTabSz="1087443" hangingPunct="0"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0070C0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285750" indent="-285750" defTabSz="1087443" hangingPunct="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19232E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10</a:t>
            </a:r>
            <a:r>
              <a:rPr lang="ko-KR" altLang="en-US" sz="1600" b="1" dirty="0">
                <a:solidFill>
                  <a:srgbClr val="19232E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분 동안 사용자가 </a:t>
            </a:r>
            <a:r>
              <a:rPr lang="ko-KR" altLang="en-US" sz="16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알림 확인을 하지 않으면 관리자 웹 사이트에 알림 </a:t>
            </a:r>
            <a:endParaRPr lang="en-US" altLang="ko-KR" sz="1600" b="1" dirty="0">
              <a:solidFill>
                <a:srgbClr val="0070C0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13" name="그림 12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EE9A65D4-9236-444C-86F1-61B71279A1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75CCE7-2AB2-1C4E-914E-6C283A7CE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핵심 기능 </a:t>
            </a:r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461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영유아 고립 사고 방지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846F193-BCBF-8B47-9185-E592D28470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107" y="4084214"/>
            <a:ext cx="1810156" cy="100774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E265A31-E315-2D4E-808C-5E173A4AD5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66"/>
          <a:stretch/>
        </p:blipFill>
        <p:spPr>
          <a:xfrm>
            <a:off x="6278450" y="2236227"/>
            <a:ext cx="1241163" cy="112615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5237708-013D-6F4E-8401-E656581DE00F}"/>
              </a:ext>
            </a:extLst>
          </p:cNvPr>
          <p:cNvSpPr txBox="1"/>
          <p:nvPr/>
        </p:nvSpPr>
        <p:spPr>
          <a:xfrm>
            <a:off x="6200192" y="1626259"/>
            <a:ext cx="144919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Informatics</a:t>
            </a:r>
            <a:r>
              <a:rPr lang="ko-KR" altLang="en-US" b="1" dirty="0" smtClean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 </a:t>
            </a:r>
            <a:r>
              <a:rPr lang="en-US" altLang="ko-KR" b="1" dirty="0" smtClean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(Server)</a:t>
            </a:r>
            <a:endParaRPr kumimoji="0" lang="ko-KR" altLang="en-US" b="1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420879-D49A-9E4E-98AB-5FDC9F1E7AA0}"/>
              </a:ext>
            </a:extLst>
          </p:cNvPr>
          <p:cNvSpPr txBox="1"/>
          <p:nvPr/>
        </p:nvSpPr>
        <p:spPr>
          <a:xfrm>
            <a:off x="10113950" y="5250823"/>
            <a:ext cx="191046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1" dirty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안드로이드</a:t>
            </a:r>
            <a:endParaRPr lang="en-US" altLang="ko-KR" b="1" dirty="0">
              <a:solidFill>
                <a:schemeClr val="tx2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0" marR="0" indent="0" algn="ctr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b="1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스마트폰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1A43FF1-1BB9-0341-A7F5-CAF8C02A0E0F}"/>
              </a:ext>
            </a:extLst>
          </p:cNvPr>
          <p:cNvCxnSpPr>
            <a:cxnSpLocks/>
          </p:cNvCxnSpPr>
          <p:nvPr/>
        </p:nvCxnSpPr>
        <p:spPr>
          <a:xfrm>
            <a:off x="7820379" y="3335116"/>
            <a:ext cx="751851" cy="497321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845725-01CC-B743-A5C2-B6FB4C42FE14}"/>
              </a:ext>
            </a:extLst>
          </p:cNvPr>
          <p:cNvSpPr txBox="1"/>
          <p:nvPr/>
        </p:nvSpPr>
        <p:spPr>
          <a:xfrm>
            <a:off x="1562124" y="2981515"/>
            <a:ext cx="97696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b="1" u="none" strike="noStrike" cap="none" spc="0" normalizeH="0" baseline="0" dirty="0">
                <a:ln>
                  <a:noFill/>
                </a:ln>
                <a:solidFill>
                  <a:srgbClr val="FBB62B"/>
                </a:solidFill>
                <a:effectLst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can</a:t>
            </a:r>
            <a:endParaRPr kumimoji="0" lang="ko-KR" altLang="en-US" b="1" u="none" strike="noStrike" cap="none" spc="0" normalizeH="0" baseline="0" dirty="0">
              <a:ln>
                <a:noFill/>
              </a:ln>
              <a:solidFill>
                <a:srgbClr val="FBB62B"/>
              </a:solidFill>
              <a:effectLst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E79A8F-5C10-8343-B07E-AEAE709B505A}"/>
              </a:ext>
            </a:extLst>
          </p:cNvPr>
          <p:cNvSpPr txBox="1"/>
          <p:nvPr/>
        </p:nvSpPr>
        <p:spPr>
          <a:xfrm>
            <a:off x="8101457" y="2221834"/>
            <a:ext cx="499791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u="none" strike="noStrike" cap="none" spc="0" normalizeH="0" baseline="0" dirty="0">
                <a:ln>
                  <a:noFill/>
                </a:ln>
                <a:solidFill>
                  <a:srgbClr val="1F98D8"/>
                </a:solidFill>
                <a:effectLst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HTTP</a:t>
            </a:r>
            <a:endParaRPr kumimoji="0" lang="ko-KR" altLang="en-US" sz="1200" b="1" u="none" strike="noStrike" cap="none" spc="0" normalizeH="0" baseline="0" dirty="0">
              <a:ln>
                <a:noFill/>
              </a:ln>
              <a:solidFill>
                <a:srgbClr val="1F98D8"/>
              </a:solidFill>
              <a:effectLst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1C9332-9720-3949-BC6E-C3FAA842E05D}"/>
              </a:ext>
            </a:extLst>
          </p:cNvPr>
          <p:cNvSpPr txBox="1"/>
          <p:nvPr/>
        </p:nvSpPr>
        <p:spPr>
          <a:xfrm>
            <a:off x="7810493" y="3693939"/>
            <a:ext cx="499791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1087443" hangingPunct="0"/>
            <a:r>
              <a:rPr lang="en-US" altLang="ko-KR" sz="1200" b="1" dirty="0">
                <a:solidFill>
                  <a:srgbClr val="1F98D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HTTP</a:t>
            </a:r>
            <a:endParaRPr kumimoji="0" lang="ko-KR" altLang="en-US" sz="1200" b="1" u="none" strike="noStrike" cap="none" spc="0" normalizeH="0" baseline="0" dirty="0">
              <a:ln>
                <a:noFill/>
              </a:ln>
              <a:solidFill>
                <a:srgbClr val="1F98D8"/>
              </a:solidFill>
              <a:effectLst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EC3FD03-0A75-6740-A773-25EDD876A8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88" t="-9975" r="-4302" b="-8660"/>
          <a:stretch/>
        </p:blipFill>
        <p:spPr>
          <a:xfrm>
            <a:off x="9463886" y="1304137"/>
            <a:ext cx="1241891" cy="1259327"/>
          </a:xfrm>
          <a:prstGeom prst="rect">
            <a:avLst/>
          </a:prstGeom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DB1686D-586B-F848-81CE-8691A63BBDF0}"/>
              </a:ext>
            </a:extLst>
          </p:cNvPr>
          <p:cNvCxnSpPr>
            <a:cxnSpLocks/>
          </p:cNvCxnSpPr>
          <p:nvPr/>
        </p:nvCxnSpPr>
        <p:spPr>
          <a:xfrm flipV="1">
            <a:off x="7840043" y="2321386"/>
            <a:ext cx="1297229" cy="512062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75B8DD4-8272-8546-8BDA-B7E55807906D}"/>
              </a:ext>
            </a:extLst>
          </p:cNvPr>
          <p:cNvSpPr txBox="1"/>
          <p:nvPr/>
        </p:nvSpPr>
        <p:spPr>
          <a:xfrm>
            <a:off x="9418609" y="2713188"/>
            <a:ext cx="145204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Web</a:t>
            </a:r>
            <a:r>
              <a:rPr lang="ko-KR" altLang="en-US" b="1" dirty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 </a:t>
            </a:r>
            <a:r>
              <a:rPr lang="en-US" altLang="ko-KR" b="1" dirty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Server</a:t>
            </a:r>
            <a:endParaRPr kumimoji="0" lang="ko-KR" altLang="en-US" b="1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23B7F36-84BB-3E4F-89BD-E773A2A922E2}"/>
              </a:ext>
            </a:extLst>
          </p:cNvPr>
          <p:cNvSpPr txBox="1"/>
          <p:nvPr/>
        </p:nvSpPr>
        <p:spPr>
          <a:xfrm>
            <a:off x="10013723" y="4205252"/>
            <a:ext cx="557554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50" b="1" dirty="0" smtClean="0">
                <a:solidFill>
                  <a:srgbClr val="1F98D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FCM</a:t>
            </a:r>
            <a:endParaRPr kumimoji="0" lang="ko-KR" altLang="en-US" sz="1050" b="1" u="none" strike="noStrike" cap="none" spc="0" normalizeH="0" baseline="0" dirty="0">
              <a:ln>
                <a:noFill/>
              </a:ln>
              <a:solidFill>
                <a:srgbClr val="1F98D8"/>
              </a:solidFill>
              <a:effectLst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8016E79-FC67-6848-B4F7-6F1075B07B36}"/>
              </a:ext>
            </a:extLst>
          </p:cNvPr>
          <p:cNvCxnSpPr>
            <a:cxnSpLocks/>
          </p:cNvCxnSpPr>
          <p:nvPr/>
        </p:nvCxnSpPr>
        <p:spPr>
          <a:xfrm>
            <a:off x="9972119" y="4567021"/>
            <a:ext cx="501352" cy="0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4" name="그림 63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8EC437B8-4EE9-D74A-B78C-E59F2F2B36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49AEAB-F20E-FF47-9547-2E7CC644A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B72674-83A7-2946-BFC1-6B3FD8B6F29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667"/>
          <a:stretch/>
        </p:blipFill>
        <p:spPr>
          <a:xfrm>
            <a:off x="-215369" y="1862825"/>
            <a:ext cx="6872344" cy="669383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89B6F1E-604A-6244-A4E5-A8C00AD9D5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2272" y="3508024"/>
            <a:ext cx="1270000" cy="127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핵심 기능 </a:t>
            </a:r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1700981" y="3270190"/>
            <a:ext cx="1130709" cy="829862"/>
          </a:xfrm>
          <a:custGeom>
            <a:avLst/>
            <a:gdLst>
              <a:gd name="connsiteX0" fmla="*/ 0 w 1130709"/>
              <a:gd name="connsiteY0" fmla="*/ 829862 h 829862"/>
              <a:gd name="connsiteX1" fmla="*/ 108154 w 1130709"/>
              <a:gd name="connsiteY1" fmla="*/ 397242 h 829862"/>
              <a:gd name="connsiteX2" fmla="*/ 540774 w 1130709"/>
              <a:gd name="connsiteY2" fmla="*/ 53113 h 829862"/>
              <a:gd name="connsiteX3" fmla="*/ 924232 w 1130709"/>
              <a:gd name="connsiteY3" fmla="*/ 13784 h 829862"/>
              <a:gd name="connsiteX4" fmla="*/ 1130709 w 1130709"/>
              <a:gd name="connsiteY4" fmla="*/ 180933 h 829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709" h="829862">
                <a:moveTo>
                  <a:pt x="0" y="829862"/>
                </a:moveTo>
                <a:cubicBezTo>
                  <a:pt x="9012" y="678281"/>
                  <a:pt x="18025" y="526700"/>
                  <a:pt x="108154" y="397242"/>
                </a:cubicBezTo>
                <a:cubicBezTo>
                  <a:pt x="198283" y="267784"/>
                  <a:pt x="404761" y="117023"/>
                  <a:pt x="540774" y="53113"/>
                </a:cubicBezTo>
                <a:cubicBezTo>
                  <a:pt x="676787" y="-10797"/>
                  <a:pt x="825910" y="-7519"/>
                  <a:pt x="924232" y="13784"/>
                </a:cubicBezTo>
                <a:cubicBezTo>
                  <a:pt x="1022554" y="35087"/>
                  <a:pt x="1076631" y="108010"/>
                  <a:pt x="1130709" y="180933"/>
                </a:cubicBezTo>
              </a:path>
            </a:pathLst>
          </a:cu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2782529" y="4080387"/>
            <a:ext cx="934065" cy="260872"/>
          </a:xfrm>
          <a:custGeom>
            <a:avLst/>
            <a:gdLst>
              <a:gd name="connsiteX0" fmla="*/ 0 w 934065"/>
              <a:gd name="connsiteY0" fmla="*/ 0 h 260872"/>
              <a:gd name="connsiteX1" fmla="*/ 501445 w 934065"/>
              <a:gd name="connsiteY1" fmla="*/ 255639 h 260872"/>
              <a:gd name="connsiteX2" fmla="*/ 934065 w 934065"/>
              <a:gd name="connsiteY2" fmla="*/ 147484 h 26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4065" h="260872">
                <a:moveTo>
                  <a:pt x="0" y="0"/>
                </a:moveTo>
                <a:cubicBezTo>
                  <a:pt x="172884" y="115529"/>
                  <a:pt x="345768" y="231058"/>
                  <a:pt x="501445" y="255639"/>
                </a:cubicBezTo>
                <a:cubicBezTo>
                  <a:pt x="657122" y="280220"/>
                  <a:pt x="795593" y="213852"/>
                  <a:pt x="934065" y="147484"/>
                </a:cubicBezTo>
              </a:path>
            </a:pathLst>
          </a:cu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46278" y="3300948"/>
            <a:ext cx="877159" cy="877159"/>
          </a:xfrm>
          <a:prstGeom prst="rect">
            <a:avLst/>
          </a:prstGeom>
          <a:ln>
            <a:noFill/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8D98948-5BD1-3B45-9433-67518954D03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486" y="3705928"/>
            <a:ext cx="1108472" cy="110847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47514B-FDE4-A942-B454-AF4507A3F356}"/>
              </a:ext>
            </a:extLst>
          </p:cNvPr>
          <p:cNvSpPr txBox="1"/>
          <p:nvPr/>
        </p:nvSpPr>
        <p:spPr>
          <a:xfrm>
            <a:off x="2889302" y="5102253"/>
            <a:ext cx="130535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solidFill>
                  <a:srgbClr val="FFFF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PIR</a:t>
            </a:r>
            <a:r>
              <a:rPr lang="ko-KR" altLang="en-US" b="1" dirty="0">
                <a:solidFill>
                  <a:srgbClr val="FFFF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 센서</a:t>
            </a:r>
            <a:endParaRPr lang="en-US" altLang="ko-KR" b="1" dirty="0">
              <a:solidFill>
                <a:srgbClr val="FFFF00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ACEBE-9241-A845-B284-90AE01243CFA}"/>
              </a:ext>
            </a:extLst>
          </p:cNvPr>
          <p:cNvSpPr txBox="1"/>
          <p:nvPr/>
        </p:nvSpPr>
        <p:spPr>
          <a:xfrm>
            <a:off x="3586555" y="3341268"/>
            <a:ext cx="139136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 err="1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IoT</a:t>
            </a:r>
            <a:r>
              <a:rPr lang="en-US" altLang="ko-KR" b="1" dirty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 </a:t>
            </a:r>
            <a:r>
              <a:rPr lang="ko-KR" altLang="en-US" b="1" dirty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장비</a:t>
            </a:r>
            <a:endParaRPr kumimoji="0" lang="ko-KR" altLang="en-US" b="1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4ACEBE-9241-A845-B284-90AE01243CFA}"/>
              </a:ext>
            </a:extLst>
          </p:cNvPr>
          <p:cNvSpPr txBox="1"/>
          <p:nvPr/>
        </p:nvSpPr>
        <p:spPr>
          <a:xfrm>
            <a:off x="400441" y="4814935"/>
            <a:ext cx="139136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 err="1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IoT</a:t>
            </a:r>
            <a:r>
              <a:rPr lang="en-US" altLang="ko-KR" b="1" dirty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 </a:t>
            </a:r>
            <a:r>
              <a:rPr lang="ko-KR" altLang="en-US" b="1" dirty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장비</a:t>
            </a:r>
            <a:endParaRPr kumimoji="0" lang="ko-KR" altLang="en-US" b="1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9BEB0D2-DC28-A344-8980-FE6B056E88B5}"/>
              </a:ext>
            </a:extLst>
          </p:cNvPr>
          <p:cNvCxnSpPr>
            <a:cxnSpLocks/>
          </p:cNvCxnSpPr>
          <p:nvPr/>
        </p:nvCxnSpPr>
        <p:spPr>
          <a:xfrm flipV="1">
            <a:off x="4756445" y="2990615"/>
            <a:ext cx="1201575" cy="349337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7C5F54F-5BC2-DB4D-B598-42E6431BFA78}"/>
              </a:ext>
            </a:extLst>
          </p:cNvPr>
          <p:cNvSpPr txBox="1"/>
          <p:nvPr/>
        </p:nvSpPr>
        <p:spPr>
          <a:xfrm>
            <a:off x="4834632" y="2832980"/>
            <a:ext cx="943928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u="none" strike="noStrike" cap="none" spc="0" normalizeH="0" baseline="0" dirty="0">
                <a:ln>
                  <a:noFill/>
                </a:ln>
                <a:solidFill>
                  <a:srgbClr val="1F98D8"/>
                </a:solidFill>
                <a:effectLst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TCP/IP</a:t>
            </a:r>
            <a:endParaRPr kumimoji="0" lang="ko-KR" altLang="en-US" sz="1200" b="1" u="none" strike="noStrike" cap="none" spc="0" normalizeH="0" baseline="0" dirty="0">
              <a:ln>
                <a:noFill/>
              </a:ln>
              <a:solidFill>
                <a:srgbClr val="1F98D8"/>
              </a:solidFill>
              <a:effectLst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1337187" y="4630994"/>
            <a:ext cx="353961" cy="658761"/>
          </a:xfrm>
          <a:custGeom>
            <a:avLst/>
            <a:gdLst>
              <a:gd name="connsiteX0" fmla="*/ 0 w 353961"/>
              <a:gd name="connsiteY0" fmla="*/ 658761 h 658761"/>
              <a:gd name="connsiteX1" fmla="*/ 265471 w 353961"/>
              <a:gd name="connsiteY1" fmla="*/ 334296 h 658761"/>
              <a:gd name="connsiteX2" fmla="*/ 353961 w 353961"/>
              <a:gd name="connsiteY2" fmla="*/ 0 h 658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3961" h="658761">
                <a:moveTo>
                  <a:pt x="0" y="658761"/>
                </a:moveTo>
                <a:cubicBezTo>
                  <a:pt x="103239" y="551425"/>
                  <a:pt x="206478" y="444089"/>
                  <a:pt x="265471" y="334296"/>
                </a:cubicBezTo>
                <a:cubicBezTo>
                  <a:pt x="324464" y="224503"/>
                  <a:pt x="339212" y="112251"/>
                  <a:pt x="353961" y="0"/>
                </a:cubicBezTo>
              </a:path>
            </a:pathLst>
          </a:cu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08D98948-5BD1-3B45-9433-67518954D03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6" y="5032385"/>
            <a:ext cx="1108472" cy="1108472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31625" y="3954426"/>
            <a:ext cx="877159" cy="877159"/>
          </a:xfrm>
          <a:prstGeom prst="rect">
            <a:avLst/>
          </a:prstGeom>
          <a:ln>
            <a:noFill/>
          </a:ln>
        </p:spPr>
      </p:pic>
      <p:sp>
        <p:nvSpPr>
          <p:cNvPr id="10" name="자유형 9"/>
          <p:cNvSpPr/>
          <p:nvPr/>
        </p:nvSpPr>
        <p:spPr>
          <a:xfrm>
            <a:off x="3451123" y="4542502"/>
            <a:ext cx="747251" cy="405895"/>
          </a:xfrm>
          <a:custGeom>
            <a:avLst/>
            <a:gdLst>
              <a:gd name="connsiteX0" fmla="*/ 0 w 747251"/>
              <a:gd name="connsiteY0" fmla="*/ 383459 h 405895"/>
              <a:gd name="connsiteX1" fmla="*/ 560438 w 747251"/>
              <a:gd name="connsiteY1" fmla="*/ 363794 h 405895"/>
              <a:gd name="connsiteX2" fmla="*/ 747251 w 747251"/>
              <a:gd name="connsiteY2" fmla="*/ 0 h 405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7251" h="405895">
                <a:moveTo>
                  <a:pt x="0" y="383459"/>
                </a:moveTo>
                <a:cubicBezTo>
                  <a:pt x="217948" y="405581"/>
                  <a:pt x="435896" y="427704"/>
                  <a:pt x="560438" y="363794"/>
                </a:cubicBezTo>
                <a:cubicBezTo>
                  <a:pt x="684980" y="299884"/>
                  <a:pt x="716115" y="149942"/>
                  <a:pt x="747251" y="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A1255E8C-2FD2-494A-91C6-D90CA4E751D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077" y="4322555"/>
            <a:ext cx="1112331" cy="111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교통사고 감지 및 신고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5" name="그림 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0CF3954E-E730-6D47-9360-EBA33DD0AF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2280B6-DCDC-E042-B776-A458424C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2779894-950E-CE4F-9FE1-F6EE695710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766" y="2092702"/>
            <a:ext cx="5229329" cy="30135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6FA031-8426-9B46-93A4-EEE3AF7B8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78425" y="1535672"/>
            <a:ext cx="7991695" cy="49635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67DF97-7B44-F440-A20E-F2ED1F194C6E}"/>
              </a:ext>
            </a:extLst>
          </p:cNvPr>
          <p:cNvSpPr txBox="1"/>
          <p:nvPr/>
        </p:nvSpPr>
        <p:spPr>
          <a:xfrm>
            <a:off x="7477281" y="2805752"/>
            <a:ext cx="624048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500" dirty="0"/>
              <a:t>-&gt;</a:t>
            </a:r>
            <a:r>
              <a:rPr lang="ko-KR" altLang="en-US" sz="2500" dirty="0"/>
              <a:t> </a:t>
            </a:r>
            <a:r>
              <a:rPr lang="ko-KR" altLang="en-US" sz="2500" b="1" dirty="0"/>
              <a:t>충돌</a:t>
            </a:r>
            <a:r>
              <a:rPr lang="en-US" altLang="ko-KR" sz="2500" b="1" dirty="0"/>
              <a:t>,</a:t>
            </a:r>
            <a:r>
              <a:rPr lang="ko-KR" altLang="en-US" sz="2500" b="1" dirty="0"/>
              <a:t> 진동 센서</a:t>
            </a:r>
            <a:r>
              <a:rPr lang="ko-KR" altLang="en-US" sz="2500" dirty="0"/>
              <a:t>를 활용한 </a:t>
            </a:r>
            <a:endParaRPr lang="en-US" altLang="ko-KR" sz="2500" dirty="0" smtClean="0"/>
          </a:p>
          <a:p>
            <a:r>
              <a:rPr lang="en-US" altLang="ko-KR" sz="2500" dirty="0" smtClean="0"/>
              <a:t>     </a:t>
            </a:r>
            <a:r>
              <a:rPr lang="ko-KR" altLang="en-US" sz="2500" b="1" dirty="0" smtClean="0"/>
              <a:t>교통사고 </a:t>
            </a:r>
            <a:r>
              <a:rPr lang="ko-KR" altLang="en-US" sz="2500" b="1" dirty="0"/>
              <a:t>감지</a:t>
            </a:r>
            <a:r>
              <a:rPr lang="ko-KR" altLang="en-US" sz="2500" dirty="0"/>
              <a:t> </a:t>
            </a:r>
            <a:r>
              <a:rPr lang="ko-KR" altLang="en-US" sz="2500" dirty="0" smtClean="0"/>
              <a:t>및 </a:t>
            </a:r>
            <a:endParaRPr lang="en-US" altLang="ko-KR" sz="2500" dirty="0" smtClean="0"/>
          </a:p>
          <a:p>
            <a:r>
              <a:rPr lang="en-US" altLang="ko-KR" sz="2500" dirty="0" smtClean="0"/>
              <a:t>     </a:t>
            </a:r>
            <a:r>
              <a:rPr lang="en-US" altLang="ko-KR" sz="2500" b="1" dirty="0" smtClean="0"/>
              <a:t>One – Click </a:t>
            </a:r>
            <a:r>
              <a:rPr lang="en-US" altLang="ko-KR" sz="2500" dirty="0" smtClean="0"/>
              <a:t>or </a:t>
            </a:r>
            <a:r>
              <a:rPr lang="en-US" altLang="ko-KR" sz="2500" b="1" dirty="0" smtClean="0"/>
              <a:t>Auto </a:t>
            </a:r>
            <a:r>
              <a:rPr lang="ko-KR" altLang="en-US" sz="2500" b="1" dirty="0" smtClean="0"/>
              <a:t>신고</a:t>
            </a:r>
            <a:endParaRPr lang="en-US" altLang="ko-KR" sz="2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핵심 기능 </a:t>
            </a:r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64ADFCE-641C-D045-82AD-2B2E34EFD5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D22AB0-7F17-9D42-A8B3-A4E69F74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E0DC1B-7E2A-E842-9DF6-8D97694F896B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교통사고 감지 및 신고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1F275C56-AF88-E848-B096-F4DF4194AEC3}"/>
              </a:ext>
            </a:extLst>
          </p:cNvPr>
          <p:cNvSpPr/>
          <p:nvPr/>
        </p:nvSpPr>
        <p:spPr>
          <a:xfrm>
            <a:off x="6013363" y="2620931"/>
            <a:ext cx="7108722" cy="2009058"/>
          </a:xfrm>
          <a:prstGeom prst="round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285750" indent="-285750" defTabSz="1087443" hangingPunct="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충돌센서</a:t>
            </a:r>
            <a:r>
              <a:rPr lang="ko-KR" altLang="en-US" sz="1600" b="1" dirty="0">
                <a:solidFill>
                  <a:srgbClr val="0D14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에서 충돌 감지</a:t>
            </a:r>
            <a:endParaRPr lang="en-US" altLang="ko-KR" sz="1600" b="1" dirty="0">
              <a:solidFill>
                <a:srgbClr val="0D143C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571500" indent="-571500" defTabSz="1087443" hangingPunct="0"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0070C0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285750" indent="-285750" defTabSz="1087443" hangingPunct="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D14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충돌 발생 시</a:t>
            </a:r>
            <a:r>
              <a:rPr lang="ko-KR" altLang="en-US" sz="16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 </a:t>
            </a:r>
            <a:r>
              <a:rPr lang="ko-KR" altLang="en-US" sz="1600" b="1" dirty="0" err="1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진동센서가</a:t>
            </a:r>
            <a:r>
              <a:rPr lang="ko-KR" altLang="en-US" sz="16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 충돌 강도 감지</a:t>
            </a:r>
            <a:endParaRPr lang="en-US" altLang="ko-KR" sz="1600" b="1" dirty="0">
              <a:solidFill>
                <a:srgbClr val="0070C0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571500" indent="-571500" defTabSz="1087443" hangingPunct="0"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0070C0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285750" indent="-285750" defTabSz="1087443" hangingPunct="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D14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일정 강도 미만의 충돌 시 사용자의 </a:t>
            </a:r>
            <a:r>
              <a:rPr lang="ko-KR" altLang="en-US" sz="16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스마트폰 앱과 </a:t>
            </a:r>
            <a:r>
              <a:rPr lang="ko-KR" altLang="en-US" sz="1600" b="1" dirty="0" err="1" smtClean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인포메틱스에</a:t>
            </a:r>
            <a:r>
              <a:rPr lang="ko-KR" altLang="en-US" sz="1600" b="1" dirty="0" smtClean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 </a:t>
            </a:r>
            <a:r>
              <a:rPr lang="ko-KR" altLang="en-US" sz="16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알림</a:t>
            </a:r>
            <a:endParaRPr lang="en-US" altLang="ko-KR" sz="1600" b="1" dirty="0">
              <a:solidFill>
                <a:srgbClr val="0070C0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571500" indent="-571500" defTabSz="1087443" hangingPunct="0"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0070C0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285750" indent="-285750" defTabSz="1087443" hangingPunct="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D14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일정 강도 이상의 충돌</a:t>
            </a:r>
            <a:r>
              <a:rPr lang="en-US" altLang="ko-KR" sz="16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(</a:t>
            </a:r>
            <a:r>
              <a:rPr lang="ko-KR" altLang="en-US" sz="16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대형 사고</a:t>
            </a:r>
            <a:r>
              <a:rPr lang="en-US" altLang="ko-KR" sz="16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)</a:t>
            </a:r>
            <a:r>
              <a:rPr lang="ko-KR" altLang="en-US" sz="1600" b="1" dirty="0">
                <a:solidFill>
                  <a:srgbClr val="0D14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 시</a:t>
            </a:r>
            <a:r>
              <a:rPr lang="ko-KR" altLang="en-US" sz="16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 </a:t>
            </a:r>
            <a:r>
              <a:rPr lang="en-US" altLang="ko-KR" sz="16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119</a:t>
            </a:r>
            <a:r>
              <a:rPr lang="ko-KR" altLang="en-US" sz="1600" b="1" dirty="0">
                <a:solidFill>
                  <a:srgbClr val="0070C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로 자동 신고</a:t>
            </a:r>
            <a:endParaRPr lang="en-US" altLang="ko-KR" sz="1600" b="1" dirty="0">
              <a:solidFill>
                <a:srgbClr val="0070C0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11" name="Picture 2" descr="자동차 사고 시 대처요령 : 네이버 블로그">
            <a:extLst>
              <a:ext uri="{FF2B5EF4-FFF2-40B4-BE49-F238E27FC236}">
                <a16:creationId xmlns:a16="http://schemas.microsoft.com/office/drawing/2014/main" id="{6FFA4CCB-3357-0146-83B6-C789A3017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50" y="1992290"/>
            <a:ext cx="5170698" cy="32663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핵심 기능 </a:t>
            </a:r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737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4" descr="http://kabo.com.eg/templates/yoo_pure/images/texture/texture_gradient.jpg">
            <a:extLst>
              <a:ext uri="{FF2B5EF4-FFF2-40B4-BE49-F238E27FC236}">
                <a16:creationId xmlns:a16="http://schemas.microsoft.com/office/drawing/2014/main" id="{3F545596-4796-C644-BDD4-C1414CE38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그림 72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93BE6318-D8A8-FF4E-A140-9EBB10E8E4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E006525-982B-604F-9B79-A50BA4C8C040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교통사고 감지 및 신고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2F50000-EE98-F841-8EC6-A2DADEE2C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149" y="1247706"/>
            <a:ext cx="6078363" cy="607836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8396252-2346-F344-987E-521C4A88B80C}"/>
              </a:ext>
            </a:extLst>
          </p:cNvPr>
          <p:cNvSpPr txBox="1"/>
          <p:nvPr/>
        </p:nvSpPr>
        <p:spPr>
          <a:xfrm>
            <a:off x="2337765" y="3946270"/>
            <a:ext cx="146770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Square" panose="020B0600000101010101" pitchFamily="34" charset="-127"/>
                <a:ea typeface="NanumSquare" panose="020B0600000101010101" pitchFamily="34" charset="-127"/>
                <a:cs typeface="Calibri"/>
                <a:sym typeface="Calibri"/>
              </a:rPr>
              <a:t>충돌 감지 센서</a:t>
            </a:r>
            <a:endParaRPr kumimoji="0" lang="ko-KR" altLang="en-US" b="1" u="none" strike="noStrike" cap="none" spc="0" normalizeH="0" baseline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NanumSquare" panose="020B0600000101010101" pitchFamily="34" charset="-127"/>
              <a:ea typeface="NanumSquare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A860D92-FD83-8746-8441-8CBEC4E659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361" y="4160557"/>
            <a:ext cx="1744899" cy="9714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D02D3C8-D6DD-BD4B-99DF-E96CF747A072}"/>
              </a:ext>
            </a:extLst>
          </p:cNvPr>
          <p:cNvSpPr txBox="1"/>
          <p:nvPr/>
        </p:nvSpPr>
        <p:spPr>
          <a:xfrm>
            <a:off x="6039870" y="3917558"/>
            <a:ext cx="180707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 err="1" smtClean="0">
                <a:solidFill>
                  <a:schemeClr val="tx2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Calibri"/>
                <a:sym typeface="Calibri"/>
              </a:rPr>
              <a:t>Imfomatics</a:t>
            </a:r>
            <a:r>
              <a:rPr lang="ko-KR" altLang="en-US" dirty="0" smtClean="0">
                <a:solidFill>
                  <a:schemeClr val="tx2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Calibri"/>
                <a:sym typeface="Calibri"/>
              </a:rPr>
              <a:t> </a:t>
            </a:r>
            <a:r>
              <a:rPr lang="en-US" altLang="ko-KR" dirty="0" smtClean="0">
                <a:solidFill>
                  <a:schemeClr val="tx2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Calibri"/>
                <a:sym typeface="Calibri"/>
              </a:rPr>
              <a:t>(Server)</a:t>
            </a:r>
            <a:endParaRPr kumimoji="0" lang="ko-KR" altLang="en-US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NanumSquare" panose="020B0600000101010101" pitchFamily="34" charset="-127"/>
              <a:ea typeface="NanumSquare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7F7264-C6CF-8A49-B3BA-00D8F12984BE}"/>
              </a:ext>
            </a:extLst>
          </p:cNvPr>
          <p:cNvSpPr txBox="1"/>
          <p:nvPr/>
        </p:nvSpPr>
        <p:spPr>
          <a:xfrm>
            <a:off x="8692115" y="5303470"/>
            <a:ext cx="5652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tx2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Calibri"/>
                <a:sym typeface="Calibri"/>
              </a:rPr>
              <a:t>FCM</a:t>
            </a:r>
            <a:endParaRPr kumimoji="0" lang="ko-KR" altLang="en-US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NanumSquare" panose="020B0600000101010101" pitchFamily="34" charset="-127"/>
              <a:ea typeface="NanumSquare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5B6101-90DD-8D4C-8469-CDC3804C441F}"/>
              </a:ext>
            </a:extLst>
          </p:cNvPr>
          <p:cNvSpPr txBox="1"/>
          <p:nvPr/>
        </p:nvSpPr>
        <p:spPr>
          <a:xfrm>
            <a:off x="10528675" y="5302701"/>
            <a:ext cx="909862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chemeClr val="tx2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Calibri"/>
                <a:sym typeface="Calibri"/>
              </a:rPr>
              <a:t>안드로이드</a:t>
            </a:r>
            <a:endParaRPr lang="en-US" altLang="ko-KR" sz="1400" dirty="0">
              <a:solidFill>
                <a:schemeClr val="tx2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Calibri"/>
              <a:sym typeface="Calibri"/>
            </a:endParaRPr>
          </a:p>
          <a:p>
            <a:pPr marL="0" marR="0" indent="0" algn="ctr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Calibri"/>
                <a:sym typeface="Calibri"/>
              </a:rPr>
              <a:t>스마트폰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7D93496-DB58-274B-9A9C-0B4F9D9AFD0A}"/>
              </a:ext>
            </a:extLst>
          </p:cNvPr>
          <p:cNvCxnSpPr/>
          <p:nvPr/>
        </p:nvCxnSpPr>
        <p:spPr>
          <a:xfrm flipV="1">
            <a:off x="5428527" y="3518809"/>
            <a:ext cx="667473" cy="363180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9592ED6-E46F-0E41-BCC8-612E42660E9E}"/>
              </a:ext>
            </a:extLst>
          </p:cNvPr>
          <p:cNvCxnSpPr>
            <a:cxnSpLocks/>
          </p:cNvCxnSpPr>
          <p:nvPr/>
        </p:nvCxnSpPr>
        <p:spPr>
          <a:xfrm>
            <a:off x="7497447" y="4342424"/>
            <a:ext cx="928198" cy="247013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2C9DF0D-8817-1A48-87AA-B97CB2DFB07E}"/>
              </a:ext>
            </a:extLst>
          </p:cNvPr>
          <p:cNvCxnSpPr/>
          <p:nvPr/>
        </p:nvCxnSpPr>
        <p:spPr>
          <a:xfrm flipV="1">
            <a:off x="9735132" y="4643382"/>
            <a:ext cx="625228" cy="2882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79507AA-3D6E-CF41-8ADC-3EB78FE715CB}"/>
              </a:ext>
            </a:extLst>
          </p:cNvPr>
          <p:cNvSpPr txBox="1"/>
          <p:nvPr/>
        </p:nvSpPr>
        <p:spPr>
          <a:xfrm>
            <a:off x="4996036" y="3407246"/>
            <a:ext cx="71102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u="none" strike="noStrike" cap="none" spc="0" normalizeH="0" baseline="0" dirty="0">
                <a:ln>
                  <a:noFill/>
                </a:ln>
                <a:solidFill>
                  <a:srgbClr val="1F98D8"/>
                </a:solidFill>
                <a:effectLst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Calibri"/>
                <a:sym typeface="Calibri"/>
              </a:rPr>
              <a:t>TCP/IP</a:t>
            </a:r>
            <a:endParaRPr kumimoji="0" lang="ko-KR" altLang="en-US" sz="1600" u="none" strike="noStrike" cap="none" spc="0" normalizeH="0" baseline="0" dirty="0">
              <a:ln>
                <a:noFill/>
              </a:ln>
              <a:solidFill>
                <a:srgbClr val="1F98D8"/>
              </a:solidFill>
              <a:effectLst/>
              <a:uFillTx/>
              <a:latin typeface="NanumSquare" panose="020B0600000101010101" pitchFamily="34" charset="-127"/>
              <a:ea typeface="NanumSquare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E0795CD-9B3F-C945-BC25-961A5B6A7261}"/>
              </a:ext>
            </a:extLst>
          </p:cNvPr>
          <p:cNvSpPr txBox="1"/>
          <p:nvPr/>
        </p:nvSpPr>
        <p:spPr>
          <a:xfrm>
            <a:off x="7485841" y="4557731"/>
            <a:ext cx="58926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u="none" strike="noStrike" cap="none" spc="0" normalizeH="0" baseline="0" dirty="0">
                <a:ln>
                  <a:noFill/>
                </a:ln>
                <a:solidFill>
                  <a:srgbClr val="1F98D8"/>
                </a:solidFill>
                <a:effectLst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Calibri"/>
                <a:sym typeface="Calibri"/>
              </a:rPr>
              <a:t>HTTP</a:t>
            </a:r>
            <a:endParaRPr kumimoji="0" lang="ko-KR" altLang="en-US" sz="1600" u="none" strike="noStrike" cap="none" spc="0" normalizeH="0" baseline="0" dirty="0">
              <a:ln>
                <a:noFill/>
              </a:ln>
              <a:solidFill>
                <a:srgbClr val="1F98D8"/>
              </a:solidFill>
              <a:effectLst/>
              <a:uFillTx/>
              <a:latin typeface="NanumSquare" panose="020B0600000101010101" pitchFamily="34" charset="-127"/>
              <a:ea typeface="NanumSquare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02B568B-D1D5-DA47-8AD2-ADCEC9EF305C}"/>
              </a:ext>
            </a:extLst>
          </p:cNvPr>
          <p:cNvSpPr txBox="1"/>
          <p:nvPr/>
        </p:nvSpPr>
        <p:spPr>
          <a:xfrm>
            <a:off x="9756170" y="4803766"/>
            <a:ext cx="50590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1087443" hangingPunct="0"/>
            <a:r>
              <a:rPr kumimoji="0" lang="en-US" altLang="ko-KR" sz="1600" u="none" strike="noStrike" cap="none" spc="0" normalizeH="0" baseline="0" dirty="0" smtClean="0">
                <a:ln>
                  <a:noFill/>
                </a:ln>
                <a:solidFill>
                  <a:srgbClr val="1F98D8"/>
                </a:solidFill>
                <a:effectLst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Calibri"/>
                <a:sym typeface="Calibri"/>
              </a:rPr>
              <a:t>FCM</a:t>
            </a:r>
            <a:endParaRPr kumimoji="0" lang="ko-KR" altLang="en-US" sz="1600" u="none" strike="noStrike" cap="none" spc="0" normalizeH="0" baseline="0" dirty="0">
              <a:ln>
                <a:noFill/>
              </a:ln>
              <a:solidFill>
                <a:srgbClr val="1F98D8"/>
              </a:solidFill>
              <a:effectLst/>
              <a:uFillTx/>
              <a:latin typeface="NanumSquare" panose="020B0600000101010101" pitchFamily="34" charset="-127"/>
              <a:ea typeface="NanumSquare" panose="020B0600000101010101" pitchFamily="34" charset="-127"/>
              <a:cs typeface="Calibri"/>
              <a:sym typeface="Calibri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510BE2B-75BB-0E4F-88E7-E7FBFFDD5714}"/>
              </a:ext>
            </a:extLst>
          </p:cNvPr>
          <p:cNvCxnSpPr>
            <a:cxnSpLocks/>
          </p:cNvCxnSpPr>
          <p:nvPr/>
        </p:nvCxnSpPr>
        <p:spPr>
          <a:xfrm flipV="1">
            <a:off x="7382211" y="2315069"/>
            <a:ext cx="1103028" cy="450771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79672A57-E6AD-2540-A5B5-2038686BFAE7}"/>
              </a:ext>
            </a:extLst>
          </p:cNvPr>
          <p:cNvGrpSpPr/>
          <p:nvPr/>
        </p:nvGrpSpPr>
        <p:grpSpPr>
          <a:xfrm>
            <a:off x="6346221" y="2942665"/>
            <a:ext cx="1035254" cy="939324"/>
            <a:chOff x="13200655" y="5434242"/>
            <a:chExt cx="2834034" cy="2571423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AF69590-89FA-584E-BF29-A6431DFDCC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66"/>
            <a:stretch/>
          </p:blipFill>
          <p:spPr>
            <a:xfrm>
              <a:off x="13200655" y="5434242"/>
              <a:ext cx="2834034" cy="2571423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5848B9B1-E1B1-E44B-896B-6FEDFD94B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84762" y="6858000"/>
              <a:ext cx="1075722" cy="1075722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5E200E2F-212B-CC4C-8805-B111E222442B}"/>
              </a:ext>
            </a:extLst>
          </p:cNvPr>
          <p:cNvSpPr txBox="1"/>
          <p:nvPr/>
        </p:nvSpPr>
        <p:spPr>
          <a:xfrm>
            <a:off x="7157534" y="1625271"/>
            <a:ext cx="4554182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dirty="0">
                <a:solidFill>
                  <a:srgbClr val="19232E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Calibri"/>
                <a:sym typeface="Calibri"/>
              </a:rPr>
              <a:t>119</a:t>
            </a:r>
          </a:p>
          <a:p>
            <a:pPr marL="0" marR="0" indent="0" algn="ctr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3200" dirty="0">
                <a:solidFill>
                  <a:srgbClr val="19232E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Calibri"/>
                <a:sym typeface="Calibri"/>
              </a:rPr>
              <a:t>신고 전송</a:t>
            </a:r>
            <a:endParaRPr kumimoji="0" lang="ko-KR" altLang="en-US" sz="3200" u="none" strike="noStrike" cap="none" spc="0" normalizeH="0" baseline="0" dirty="0">
              <a:ln>
                <a:noFill/>
              </a:ln>
              <a:solidFill>
                <a:srgbClr val="19232E"/>
              </a:solidFill>
              <a:uFillTx/>
              <a:latin typeface="NanumSquare" panose="020B0600000101010101" pitchFamily="34" charset="-127"/>
              <a:ea typeface="NanumSquare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1C7DB6F-CCE8-5D4E-A4FB-E760A61C6992}"/>
              </a:ext>
            </a:extLst>
          </p:cNvPr>
          <p:cNvSpPr txBox="1"/>
          <p:nvPr/>
        </p:nvSpPr>
        <p:spPr>
          <a:xfrm>
            <a:off x="10070361" y="1523090"/>
            <a:ext cx="99963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solidFill>
                  <a:srgbClr val="C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Calibri"/>
                <a:sym typeface="Calibri"/>
              </a:rPr>
              <a:t>대형 사고 시</a:t>
            </a:r>
            <a:endParaRPr kumimoji="0" lang="ko-KR" altLang="en-US" sz="140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NanumSquare" panose="020B0600000101010101" pitchFamily="34" charset="-127"/>
              <a:ea typeface="NanumSquare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0B7E157-0696-5749-9F95-5726BDF88503}"/>
              </a:ext>
            </a:extLst>
          </p:cNvPr>
          <p:cNvSpPr txBox="1"/>
          <p:nvPr/>
        </p:nvSpPr>
        <p:spPr>
          <a:xfrm>
            <a:off x="7504288" y="2201902"/>
            <a:ext cx="46422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600" dirty="0">
                <a:solidFill>
                  <a:srgbClr val="1F98D8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Calibri"/>
                <a:sym typeface="Calibri"/>
              </a:rPr>
              <a:t>문자</a:t>
            </a:r>
            <a:endParaRPr kumimoji="0" lang="ko-KR" altLang="en-US" sz="1600" u="none" strike="noStrike" cap="none" spc="0" normalizeH="0" baseline="0" dirty="0">
              <a:ln>
                <a:noFill/>
              </a:ln>
              <a:solidFill>
                <a:srgbClr val="1F98D8"/>
              </a:solidFill>
              <a:effectLst/>
              <a:uFillTx/>
              <a:latin typeface="NanumSquare" panose="020B0600000101010101" pitchFamily="34" charset="-127"/>
              <a:ea typeface="NanumSquare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81" name="슬라이드 번호 개체 틀 3">
            <a:extLst>
              <a:ext uri="{FF2B5EF4-FFF2-40B4-BE49-F238E27FC236}">
                <a16:creationId xmlns:a16="http://schemas.microsoft.com/office/drawing/2014/main" id="{1556183B-C71E-FC40-9DFB-2AB413CF5A55}"/>
              </a:ext>
            </a:extLst>
          </p:cNvPr>
          <p:cNvSpPr txBox="1">
            <a:spLocks/>
          </p:cNvSpPr>
          <p:nvPr/>
        </p:nvSpPr>
        <p:spPr>
          <a:xfrm>
            <a:off x="17470649" y="12558876"/>
            <a:ext cx="5688118" cy="307648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87117" hangingPunct="0"/>
            <a:fld id="{86CB4B4D-7CA3-9044-876B-883B54F8677D}" type="slidenum">
              <a:rPr lang="en-US" altLang="ko-KR" kern="0" smtClean="0"/>
              <a:pPr defTabSz="1087117" hangingPunct="0"/>
              <a:t>29</a:t>
            </a:fld>
            <a:endParaRPr lang="en-US" altLang="ko-KR" kern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23D03B5-951C-604B-98C9-7A837E2A8FDF}"/>
              </a:ext>
            </a:extLst>
          </p:cNvPr>
          <p:cNvSpPr txBox="1"/>
          <p:nvPr/>
        </p:nvSpPr>
        <p:spPr>
          <a:xfrm>
            <a:off x="10983606" y="3779059"/>
            <a:ext cx="866582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dirty="0">
                <a:solidFill>
                  <a:srgbClr val="C00000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Calibri"/>
                <a:sym typeface="Calibri"/>
              </a:rPr>
              <a:t>일반 사고 시</a:t>
            </a:r>
            <a:endParaRPr kumimoji="0" lang="ko-KR" altLang="en-US" sz="120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NanumSquare" panose="020B0600000101010101" pitchFamily="34" charset="-127"/>
              <a:ea typeface="NanumSquare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342652-2372-A841-B75A-BD9C3CB101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313" y="4032701"/>
            <a:ext cx="1270000" cy="1270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핵심 기능 </a:t>
            </a:r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48CD4B-7183-B245-B80D-BEDBEC30A171}"/>
              </a:ext>
            </a:extLst>
          </p:cNvPr>
          <p:cNvSpPr txBox="1"/>
          <p:nvPr/>
        </p:nvSpPr>
        <p:spPr>
          <a:xfrm>
            <a:off x="4084943" y="5331805"/>
            <a:ext cx="603689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u="none" strike="noStrike" cap="none" spc="0" normalizeH="0" baseline="0" dirty="0">
                <a:ln>
                  <a:noFill/>
                </a:ln>
                <a:solidFill>
                  <a:srgbClr val="FBB62B"/>
                </a:solidFill>
                <a:effectLst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can</a:t>
            </a:r>
            <a:endParaRPr kumimoji="0" lang="ko-KR" altLang="en-US" sz="2400" b="1" u="none" strike="noStrike" cap="none" spc="0" normalizeH="0" baseline="0" dirty="0">
              <a:ln>
                <a:noFill/>
              </a:ln>
              <a:solidFill>
                <a:srgbClr val="FBB62B"/>
              </a:solidFill>
              <a:effectLst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51" name="자유형 50"/>
          <p:cNvSpPr/>
          <p:nvPr/>
        </p:nvSpPr>
        <p:spPr>
          <a:xfrm rot="669510" flipV="1">
            <a:off x="3912972" y="5475091"/>
            <a:ext cx="926374" cy="358876"/>
          </a:xfrm>
          <a:custGeom>
            <a:avLst/>
            <a:gdLst>
              <a:gd name="connsiteX0" fmla="*/ 0 w 1042220"/>
              <a:gd name="connsiteY0" fmla="*/ 208616 h 415094"/>
              <a:gd name="connsiteX1" fmla="*/ 403123 w 1042220"/>
              <a:gd name="connsiteY1" fmla="*/ 2139 h 415094"/>
              <a:gd name="connsiteX2" fmla="*/ 894736 w 1042220"/>
              <a:gd name="connsiteY2" fmla="*/ 120126 h 415094"/>
              <a:gd name="connsiteX3" fmla="*/ 1042220 w 1042220"/>
              <a:gd name="connsiteY3" fmla="*/ 415094 h 41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220" h="415094">
                <a:moveTo>
                  <a:pt x="0" y="208616"/>
                </a:moveTo>
                <a:cubicBezTo>
                  <a:pt x="127000" y="112751"/>
                  <a:pt x="254000" y="16887"/>
                  <a:pt x="403123" y="2139"/>
                </a:cubicBezTo>
                <a:cubicBezTo>
                  <a:pt x="552246" y="-12609"/>
                  <a:pt x="788220" y="51300"/>
                  <a:pt x="894736" y="120126"/>
                </a:cubicBezTo>
                <a:cubicBezTo>
                  <a:pt x="1001252" y="188952"/>
                  <a:pt x="1021736" y="302023"/>
                  <a:pt x="1042220" y="415094"/>
                </a:cubicBezTo>
              </a:path>
            </a:pathLst>
          </a:cu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자유형 51"/>
          <p:cNvSpPr/>
          <p:nvPr/>
        </p:nvSpPr>
        <p:spPr>
          <a:xfrm rot="9694866" flipV="1">
            <a:off x="3634646" y="4696809"/>
            <a:ext cx="258388" cy="274483"/>
          </a:xfrm>
          <a:custGeom>
            <a:avLst/>
            <a:gdLst>
              <a:gd name="connsiteX0" fmla="*/ 0 w 720208"/>
              <a:gd name="connsiteY0" fmla="*/ 668593 h 668593"/>
              <a:gd name="connsiteX1" fmla="*/ 609600 w 720208"/>
              <a:gd name="connsiteY1" fmla="*/ 550606 h 668593"/>
              <a:gd name="connsiteX2" fmla="*/ 717755 w 720208"/>
              <a:gd name="connsiteY2" fmla="*/ 0 h 66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0208" h="668593">
                <a:moveTo>
                  <a:pt x="0" y="668593"/>
                </a:moveTo>
                <a:cubicBezTo>
                  <a:pt x="244987" y="665315"/>
                  <a:pt x="489974" y="662038"/>
                  <a:pt x="609600" y="550606"/>
                </a:cubicBezTo>
                <a:cubicBezTo>
                  <a:pt x="729226" y="439174"/>
                  <a:pt x="723490" y="219587"/>
                  <a:pt x="717755" y="0"/>
                </a:cubicBezTo>
              </a:path>
            </a:pathLst>
          </a:cu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자유형 57"/>
          <p:cNvSpPr/>
          <p:nvPr/>
        </p:nvSpPr>
        <p:spPr>
          <a:xfrm rot="11905134" flipH="1" flipV="1">
            <a:off x="4927648" y="4618680"/>
            <a:ext cx="210724" cy="431360"/>
          </a:xfrm>
          <a:custGeom>
            <a:avLst/>
            <a:gdLst>
              <a:gd name="connsiteX0" fmla="*/ 0 w 720208"/>
              <a:gd name="connsiteY0" fmla="*/ 668593 h 668593"/>
              <a:gd name="connsiteX1" fmla="*/ 609600 w 720208"/>
              <a:gd name="connsiteY1" fmla="*/ 550606 h 668593"/>
              <a:gd name="connsiteX2" fmla="*/ 717755 w 720208"/>
              <a:gd name="connsiteY2" fmla="*/ 0 h 66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0208" h="668593">
                <a:moveTo>
                  <a:pt x="0" y="668593"/>
                </a:moveTo>
                <a:cubicBezTo>
                  <a:pt x="244987" y="665315"/>
                  <a:pt x="489974" y="662038"/>
                  <a:pt x="609600" y="550606"/>
                </a:cubicBezTo>
                <a:cubicBezTo>
                  <a:pt x="729226" y="439174"/>
                  <a:pt x="723490" y="219587"/>
                  <a:pt x="717755" y="0"/>
                </a:cubicBezTo>
              </a:path>
            </a:pathLst>
          </a:cu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8A6EEF1-0419-CA4B-AA83-898834A89F3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054" y="4129593"/>
            <a:ext cx="919689" cy="91968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8A6EEF1-0419-CA4B-AA83-898834A89F3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588" y="4079506"/>
            <a:ext cx="919689" cy="91968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155" y="4838339"/>
            <a:ext cx="877159" cy="877159"/>
          </a:xfrm>
          <a:prstGeom prst="rect">
            <a:avLst/>
          </a:prstGeom>
          <a:ln>
            <a:noFill/>
          </a:ln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262" y="4916309"/>
            <a:ext cx="877159" cy="87715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695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5" b="7815"/>
          <a:stretch>
            <a:fillRect/>
          </a:stretch>
        </p:blipFill>
        <p:spPr/>
      </p:pic>
      <p:sp>
        <p:nvSpPr>
          <p:cNvPr id="26" name="Rectangle 25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22000">
                <a:srgbClr val="001334">
                  <a:alpha val="86000"/>
                </a:srgbClr>
              </a:gs>
              <a:gs pos="88000">
                <a:srgbClr val="002060">
                  <a:alpha val="78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NanumSquare" panose="020B0600000101010101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40431" y="2728813"/>
            <a:ext cx="3311146" cy="72326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Lato" charset="0"/>
              </a:rPr>
              <a:t>프로젝트 배경</a:t>
            </a:r>
            <a:endParaRPr lang="id-ID" sz="4400" dirty="0">
              <a:solidFill>
                <a:schemeClr val="accent1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Lato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F87FCB-E6B2-A04A-A078-AAACAC961E3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543559" hangingPunct="0"/>
            <a:fld id="{86CB4B4D-7CA3-9044-876B-883B54F8677D}" type="slidenum">
              <a:rPr lang="en-US" altLang="ko-KR" kern="0" smtClean="0"/>
              <a:pPr defTabSz="543559" hangingPunct="0"/>
              <a:t>3</a:t>
            </a:fld>
            <a:endParaRPr lang="en-US" altLang="ko-KR" kern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CF14F1-C18D-9248-B3AD-B8E74AD29446}"/>
              </a:ext>
            </a:extLst>
          </p:cNvPr>
          <p:cNvSpPr txBox="1"/>
          <p:nvPr/>
        </p:nvSpPr>
        <p:spPr>
          <a:xfrm>
            <a:off x="5013746" y="3543519"/>
            <a:ext cx="2164509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2020"/>
              </a:lnSpc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Lato Light" charset="0"/>
              </a:rPr>
              <a:t>문제점</a:t>
            </a:r>
            <a:endParaRPr lang="en-US" altLang="ko-KR" sz="1400" dirty="0" smtClean="0">
              <a:solidFill>
                <a:schemeClr val="bg1"/>
              </a:solidFill>
              <a:latin typeface="NanumSquare Light" panose="020B0600000101010101" pitchFamily="34" charset="-127"/>
              <a:ea typeface="NanumSquare Light" panose="020B0600000101010101" pitchFamily="34" charset="-127"/>
              <a:cs typeface="Lato Light" charset="0"/>
            </a:endParaRPr>
          </a:p>
          <a:p>
            <a:pPr marL="171450" indent="-171450">
              <a:lnSpc>
                <a:spcPts val="2020"/>
              </a:lnSpc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Lato Light" charset="0"/>
              </a:rPr>
              <a:t>해결 방안</a:t>
            </a:r>
            <a:endParaRPr lang="en-US" altLang="ko-KR" sz="1400" dirty="0" smtClean="0">
              <a:solidFill>
                <a:schemeClr val="bg1"/>
              </a:solidFill>
              <a:latin typeface="NanumSquare Light" panose="020B0600000101010101" pitchFamily="34" charset="-127"/>
              <a:ea typeface="NanumSquare Light" panose="020B0600000101010101" pitchFamily="34" charset="-127"/>
              <a:cs typeface="Lato Light" charset="0"/>
            </a:endParaRPr>
          </a:p>
          <a:p>
            <a:pPr marL="171450" indent="-171450">
              <a:lnSpc>
                <a:spcPts val="2020"/>
              </a:lnSpc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Lato Light" charset="0"/>
              </a:rPr>
              <a:t>시스템 소개</a:t>
            </a:r>
            <a:endParaRPr lang="en-US" altLang="ko-KR" sz="1400" dirty="0" smtClean="0">
              <a:solidFill>
                <a:schemeClr val="bg1"/>
              </a:solidFill>
              <a:latin typeface="NanumSquare Light" panose="020B0600000101010101" pitchFamily="34" charset="-127"/>
              <a:ea typeface="NanumSquare Light" panose="020B0600000101010101" pitchFamily="34" charset="-127"/>
              <a:cs typeface="Lato Light" charset="0"/>
            </a:endParaRPr>
          </a:p>
          <a:p>
            <a:pPr marL="171450" indent="-171450">
              <a:lnSpc>
                <a:spcPts val="2020"/>
              </a:lnSpc>
              <a:buFontTx/>
              <a:buChar char="-"/>
            </a:pPr>
            <a:endParaRPr lang="en-US" sz="1400" dirty="0">
              <a:solidFill>
                <a:schemeClr val="bg1"/>
              </a:solidFill>
              <a:latin typeface="NanumSquare Light" panose="020B0600000101010101" pitchFamily="34" charset="-127"/>
              <a:ea typeface="NanumSquare Light" panose="020B0600000101010101" pitchFamily="34" charset="-127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4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166559FE-CF1A-344A-9DF5-D342164DBE47}"/>
              </a:ext>
            </a:extLst>
          </p:cNvPr>
          <p:cNvSpPr/>
          <p:nvPr/>
        </p:nvSpPr>
        <p:spPr>
          <a:xfrm>
            <a:off x="6149713" y="2765921"/>
            <a:ext cx="5456380" cy="1464228"/>
          </a:xfrm>
          <a:prstGeom prst="round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571500" indent="-571500" defTabSz="1087443" hangingPunct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D143C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관리자의 웹 사이트에 </a:t>
            </a:r>
            <a:r>
              <a:rPr lang="ko-KR" altLang="en-US" sz="1600" dirty="0">
                <a:solidFill>
                  <a:srgbClr val="0070C0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지역</a:t>
            </a:r>
            <a:r>
              <a:rPr lang="en-US" altLang="ko-KR" sz="1600" dirty="0">
                <a:solidFill>
                  <a:srgbClr val="0070C0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,</a:t>
            </a:r>
            <a:r>
              <a:rPr lang="ko-KR" altLang="en-US" sz="1600" dirty="0">
                <a:solidFill>
                  <a:srgbClr val="0070C0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 기간</a:t>
            </a:r>
            <a:r>
              <a:rPr lang="en-US" altLang="ko-KR" sz="1600" dirty="0">
                <a:solidFill>
                  <a:srgbClr val="0070C0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,</a:t>
            </a:r>
            <a:r>
              <a:rPr lang="ko-KR" altLang="en-US" sz="1600" dirty="0">
                <a:solidFill>
                  <a:srgbClr val="0070C0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 시간</a:t>
            </a:r>
            <a:r>
              <a:rPr lang="ko-KR" altLang="en-US" sz="1600" dirty="0">
                <a:solidFill>
                  <a:srgbClr val="0D143C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을 기준으로 성별</a:t>
            </a:r>
            <a:r>
              <a:rPr lang="en-US" altLang="ko-KR" sz="1600" dirty="0">
                <a:solidFill>
                  <a:srgbClr val="0D143C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, </a:t>
            </a:r>
            <a:br>
              <a:rPr lang="en-US" altLang="ko-KR" sz="1600" dirty="0">
                <a:solidFill>
                  <a:srgbClr val="0D143C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</a:br>
            <a:r>
              <a:rPr lang="ko-KR" altLang="en-US" sz="1600" dirty="0">
                <a:solidFill>
                  <a:srgbClr val="0D143C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차량 유형별</a:t>
            </a:r>
            <a:r>
              <a:rPr lang="ko-KR" altLang="en-US" sz="1600" dirty="0">
                <a:solidFill>
                  <a:srgbClr val="0070C0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 차량 분포도 그래프 및 차트</a:t>
            </a:r>
            <a:r>
              <a:rPr lang="ko-KR" altLang="en-US" sz="1600" dirty="0">
                <a:solidFill>
                  <a:srgbClr val="0D143C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 제공</a:t>
            </a:r>
            <a:endParaRPr lang="en-US" altLang="ko-KR" sz="1600" dirty="0">
              <a:solidFill>
                <a:srgbClr val="0D143C"/>
              </a:solidFill>
              <a:latin typeface="NanumSquare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571500" indent="-571500" defTabSz="1087443" hangingPunct="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0D143C"/>
              </a:solidFill>
              <a:latin typeface="NanumSquare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  <a:p>
            <a:pPr marL="571500" indent="-571500" defTabSz="1087443" hangingPunct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D143C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관리자의 웹 사이트에 발생한 </a:t>
            </a:r>
            <a:r>
              <a:rPr lang="ko-KR" altLang="en-US" sz="1600" dirty="0">
                <a:solidFill>
                  <a:srgbClr val="0070C0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안전 사고</a:t>
            </a:r>
            <a:r>
              <a:rPr lang="en-US" altLang="ko-KR" sz="1600" dirty="0">
                <a:solidFill>
                  <a:srgbClr val="0070C0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 </a:t>
            </a:r>
            <a:r>
              <a:rPr lang="ko-KR" altLang="en-US" sz="1600" dirty="0">
                <a:solidFill>
                  <a:srgbClr val="0070C0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기록</a:t>
            </a:r>
            <a:r>
              <a:rPr lang="ko-KR" altLang="en-US" sz="1600" dirty="0">
                <a:solidFill>
                  <a:srgbClr val="0D143C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을 </a:t>
            </a:r>
            <a:r>
              <a:rPr lang="en-US" altLang="ko-KR" sz="1600" b="1" dirty="0" err="1">
                <a:solidFill>
                  <a:srgbClr val="0070C0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DashBoard</a:t>
            </a:r>
            <a:r>
              <a:rPr lang="ko-KR" altLang="en-US" sz="1600" dirty="0">
                <a:solidFill>
                  <a:srgbClr val="0D143C"/>
                </a:solidFill>
                <a:latin typeface="NanumSquare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 형태로 제공</a:t>
            </a:r>
            <a:endParaRPr lang="en-US" altLang="ko-KR" sz="1600" dirty="0">
              <a:solidFill>
                <a:srgbClr val="0D143C"/>
              </a:solidFill>
              <a:latin typeface="NanumSquare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14" name="Picture 2" descr="책보다 편한 30종 빅데이터 분석 스터디 사이트 모음">
            <a:extLst>
              <a:ext uri="{FF2B5EF4-FFF2-40B4-BE49-F238E27FC236}">
                <a16:creationId xmlns:a16="http://schemas.microsoft.com/office/drawing/2014/main" id="{CA44DF76-40BF-E248-A37E-56A350ECC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95" y="1898094"/>
            <a:ext cx="5216374" cy="28342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64ADFCE-641C-D045-82AD-2B2E34EFD5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D22AB0-7F17-9D42-A8B3-A4E69F74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06525-982B-604F-9B79-A50BA4C8C040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관리자를 위한 통계 데이터 제공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핵심 기능 </a:t>
            </a:r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811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-6558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66E652B8-8AEE-944B-A98A-EF08760D79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66"/>
          <a:stretch/>
        </p:blipFill>
        <p:spPr>
          <a:xfrm>
            <a:off x="6519070" y="2931217"/>
            <a:ext cx="1336510" cy="121266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83CEF4A-8F00-024C-A720-8607756ED6C4}"/>
              </a:ext>
            </a:extLst>
          </p:cNvPr>
          <p:cNvSpPr txBox="1"/>
          <p:nvPr/>
        </p:nvSpPr>
        <p:spPr>
          <a:xfrm>
            <a:off x="6325149" y="4156487"/>
            <a:ext cx="166089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 err="1" smtClean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Imfomatics</a:t>
            </a:r>
            <a:r>
              <a:rPr lang="ko-KR" altLang="en-US" sz="2000" b="1" dirty="0" smtClean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 </a:t>
            </a:r>
            <a:r>
              <a:rPr lang="en-US" altLang="ko-KR" sz="2000" b="1" dirty="0" smtClean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(Server)</a:t>
            </a:r>
            <a:endParaRPr kumimoji="0" lang="ko-KR" altLang="en-US" sz="2000" b="1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D1448A5-28E0-2546-B947-B607E836D644}"/>
              </a:ext>
            </a:extLst>
          </p:cNvPr>
          <p:cNvCxnSpPr/>
          <p:nvPr/>
        </p:nvCxnSpPr>
        <p:spPr>
          <a:xfrm>
            <a:off x="5456903" y="3381465"/>
            <a:ext cx="840527" cy="0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8240E08-A39F-2543-B8B8-FD87572E562C}"/>
              </a:ext>
            </a:extLst>
          </p:cNvPr>
          <p:cNvSpPr txBox="1"/>
          <p:nvPr/>
        </p:nvSpPr>
        <p:spPr>
          <a:xfrm>
            <a:off x="5374475" y="3491313"/>
            <a:ext cx="89614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u="none" strike="noStrike" cap="none" spc="0" normalizeH="0" baseline="0" dirty="0">
                <a:ln>
                  <a:noFill/>
                </a:ln>
                <a:solidFill>
                  <a:srgbClr val="1F98D8"/>
                </a:solidFill>
                <a:effectLst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TCP/IP</a:t>
            </a:r>
            <a:endParaRPr kumimoji="0" lang="ko-KR" altLang="en-US" sz="2000" b="1" u="none" strike="noStrike" cap="none" spc="0" normalizeH="0" baseline="0" dirty="0">
              <a:ln>
                <a:noFill/>
              </a:ln>
              <a:solidFill>
                <a:srgbClr val="1F98D8"/>
              </a:solidFill>
              <a:effectLst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75261EF9-4D50-1B47-829C-FF47A655BE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88" t="-9975" r="-4302" b="-8660"/>
          <a:stretch/>
        </p:blipFill>
        <p:spPr>
          <a:xfrm>
            <a:off x="7751880" y="809765"/>
            <a:ext cx="1563589" cy="1585541"/>
          </a:xfrm>
          <a:prstGeom prst="rect">
            <a:avLst/>
          </a:prstGeom>
        </p:spPr>
      </p:pic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94890A9-4C01-FD4F-A331-C90BF8940F61}"/>
              </a:ext>
            </a:extLst>
          </p:cNvPr>
          <p:cNvCxnSpPr>
            <a:cxnSpLocks/>
          </p:cNvCxnSpPr>
          <p:nvPr/>
        </p:nvCxnSpPr>
        <p:spPr>
          <a:xfrm flipV="1">
            <a:off x="7508613" y="2475207"/>
            <a:ext cx="392622" cy="377337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1E21541-1DFE-1C4D-A848-4F2387670F84}"/>
              </a:ext>
            </a:extLst>
          </p:cNvPr>
          <p:cNvSpPr txBox="1"/>
          <p:nvPr/>
        </p:nvSpPr>
        <p:spPr>
          <a:xfrm>
            <a:off x="8055817" y="2411054"/>
            <a:ext cx="149207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Web</a:t>
            </a:r>
            <a:r>
              <a:rPr lang="ko-KR" altLang="en-US" sz="2000" b="1" dirty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 </a:t>
            </a:r>
            <a:r>
              <a:rPr lang="en-US" altLang="ko-KR" sz="2000" b="1" dirty="0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Server</a:t>
            </a:r>
            <a:endParaRPr kumimoji="0" lang="ko-KR" altLang="en-US" sz="2000" b="1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8A645E-E9D8-1F44-83AB-1887D6F62224}"/>
              </a:ext>
            </a:extLst>
          </p:cNvPr>
          <p:cNvSpPr txBox="1"/>
          <p:nvPr/>
        </p:nvSpPr>
        <p:spPr>
          <a:xfrm>
            <a:off x="7249662" y="2134365"/>
            <a:ext cx="59567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u="none" strike="noStrike" cap="none" spc="0" normalizeH="0" baseline="0" dirty="0">
                <a:ln>
                  <a:noFill/>
                </a:ln>
                <a:solidFill>
                  <a:srgbClr val="1F98D8"/>
                </a:solidFill>
                <a:effectLst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rPr>
              <a:t>HTTP</a:t>
            </a:r>
            <a:endParaRPr kumimoji="0" lang="ko-KR" altLang="en-US" sz="1600" b="1" u="none" strike="noStrike" cap="none" spc="0" normalizeH="0" baseline="0" dirty="0">
              <a:ln>
                <a:noFill/>
              </a:ln>
              <a:solidFill>
                <a:srgbClr val="1F98D8"/>
              </a:solidFill>
              <a:effectLst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FA259F43-C1D7-FC4A-9E49-AA1775667FC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550" y="3566108"/>
            <a:ext cx="575484" cy="57548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74DCAC76-34AE-9140-AB95-DF19156BC5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17"/>
          <a:stretch/>
        </p:blipFill>
        <p:spPr>
          <a:xfrm>
            <a:off x="10226824" y="1300716"/>
            <a:ext cx="1706055" cy="1188004"/>
          </a:xfrm>
          <a:prstGeom prst="rect">
            <a:avLst/>
          </a:prstGeom>
        </p:spPr>
      </p:pic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A7715EC-0315-F74C-B3DA-6AACFFBB49A3}"/>
              </a:ext>
            </a:extLst>
          </p:cNvPr>
          <p:cNvCxnSpPr/>
          <p:nvPr/>
        </p:nvCxnSpPr>
        <p:spPr>
          <a:xfrm>
            <a:off x="9370111" y="1790187"/>
            <a:ext cx="611237" cy="0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9" name="위로 구부러진 화살표 29">
            <a:extLst>
              <a:ext uri="{FF2B5EF4-FFF2-40B4-BE49-F238E27FC236}">
                <a16:creationId xmlns:a16="http://schemas.microsoft.com/office/drawing/2014/main" id="{9E6AD6BD-63DB-D743-9530-BD39CC2A3EAB}"/>
              </a:ext>
            </a:extLst>
          </p:cNvPr>
          <p:cNvSpPr/>
          <p:nvPr/>
        </p:nvSpPr>
        <p:spPr>
          <a:xfrm>
            <a:off x="8316531" y="2894238"/>
            <a:ext cx="1070241" cy="722968"/>
          </a:xfrm>
          <a:prstGeom prst="curvedUpArrow">
            <a:avLst>
              <a:gd name="adj1" fmla="val 16602"/>
              <a:gd name="adj2" fmla="val 42383"/>
              <a:gd name="adj3" fmla="val 17049"/>
            </a:avLst>
          </a:prstGeom>
          <a:solidFill>
            <a:schemeClr val="accent2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108744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4300" b="0" i="0" u="none" strike="noStrike" cap="none" spc="0" normalizeH="0" baseline="0">
              <a:ln>
                <a:noFill/>
              </a:ln>
              <a:solidFill>
                <a:srgbClr val="99999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93C37-AFA6-8C4C-AAC8-217B6DE0AF99}"/>
              </a:ext>
            </a:extLst>
          </p:cNvPr>
          <p:cNvSpPr txBox="1"/>
          <p:nvPr/>
        </p:nvSpPr>
        <p:spPr>
          <a:xfrm>
            <a:off x="8719208" y="3662162"/>
            <a:ext cx="164660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>
            <a:defPPr>
              <a:defRPr lang="ko-KR"/>
            </a:defPPr>
            <a:lvl1pPr marR="0" indent="0" algn="ctr" defTabSz="1087443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Calibri"/>
              </a:defRPr>
            </a:lvl1pPr>
          </a:lstStyle>
          <a:p>
            <a:r>
              <a:rPr lang="en-US" altLang="ko-Kore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Data Processing</a:t>
            </a:r>
            <a:endParaRPr lang="ko-Kore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042AE1-C939-2E40-9191-9B0DC908B70C}"/>
              </a:ext>
            </a:extLst>
          </p:cNvPr>
          <p:cNvSpPr txBox="1"/>
          <p:nvPr/>
        </p:nvSpPr>
        <p:spPr>
          <a:xfrm>
            <a:off x="10590312" y="2628492"/>
            <a:ext cx="88613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>
            <a:defPPr>
              <a:defRPr lang="ko-KR"/>
            </a:defPPr>
            <a:lvl1pPr marR="0" indent="0" algn="ctr" defTabSz="1087443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Calibri"/>
              </a:defRPr>
            </a:lvl1pPr>
          </a:lstStyle>
          <a:p>
            <a:r>
              <a:rPr lang="en-US" altLang="ko-Kore-KR" sz="16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Browser</a:t>
            </a:r>
            <a:endParaRPr lang="ko-Kore-KR" altLang="en-US" sz="1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73" name="그림 72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93BE6318-D8A8-FF4E-A140-9EBB10E8E4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565103-C767-BB40-B5CB-01AE5330A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30" name="Picture 2" descr="Apache Hive logo.svg">
            <a:extLst>
              <a:ext uri="{FF2B5EF4-FFF2-40B4-BE49-F238E27FC236}">
                <a16:creationId xmlns:a16="http://schemas.microsoft.com/office/drawing/2014/main" id="{6D4AA4CC-996F-8744-88F5-5687AA239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155" y="4203890"/>
            <a:ext cx="1015864" cy="91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5919E6-D8A4-1445-BBFA-5AC93544C4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0084" y="5227864"/>
            <a:ext cx="2716079" cy="70023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E006525-982B-604F-9B79-A50BA4C8C040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관리자를 위한 통계 데이터 제공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핵심 기능 </a:t>
            </a:r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87547" y="1960740"/>
            <a:ext cx="4377435" cy="4050742"/>
            <a:chOff x="669869" y="4071939"/>
            <a:chExt cx="3339250" cy="3090040"/>
          </a:xfrm>
        </p:grpSpPr>
        <p:pic>
          <p:nvPicPr>
            <p:cNvPr id="63" name="Picture 4" descr="http://4ir.yonsei.ac.kr/wp-content/uploads/2018/02/%EC%9E%90%EC%9C%A8%EC%A3%BC%ED%96%89-%EC%9E%90%EB%8F%99%EC%B0%A8.jpg">
              <a:extLst>
                <a:ext uri="{FF2B5EF4-FFF2-40B4-BE49-F238E27FC236}">
                  <a16:creationId xmlns:a16="http://schemas.microsoft.com/office/drawing/2014/main" id="{BB6EF783-6C70-7C4E-88BD-967A0E9B87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869" y="4071939"/>
              <a:ext cx="3339250" cy="222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FF31F97-E65C-2B4C-892A-011A8D8F59F8}"/>
                </a:ext>
              </a:extLst>
            </p:cNvPr>
            <p:cNvSpPr txBox="1"/>
            <p:nvPr/>
          </p:nvSpPr>
          <p:spPr>
            <a:xfrm>
              <a:off x="1650647" y="4165662"/>
              <a:ext cx="1113444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108744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2000" b="1" dirty="0">
                  <a:solidFill>
                    <a:srgbClr val="19232E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  <a:cs typeface="Calibri"/>
                  <a:sym typeface="Calibri"/>
                </a:rPr>
                <a:t>GPS </a:t>
              </a:r>
              <a:r>
                <a:rPr lang="ko-KR" altLang="en-US" sz="2000" b="1" dirty="0">
                  <a:solidFill>
                    <a:srgbClr val="19232E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  <a:cs typeface="Calibri"/>
                  <a:sym typeface="Calibri"/>
                </a:rPr>
                <a:t>센서</a:t>
              </a:r>
              <a:endParaRPr kumimoji="0" lang="ko-KR" altLang="en-US" sz="2000" b="1" u="none" strike="noStrike" cap="none" spc="0" normalizeH="0" baseline="0" dirty="0">
                <a:ln>
                  <a:noFill/>
                </a:ln>
                <a:solidFill>
                  <a:srgbClr val="19232E"/>
                </a:solidFill>
                <a:effectLst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908E0D0-8FA4-454E-BDBF-51518BFCDB7B}"/>
                </a:ext>
              </a:extLst>
            </p:cNvPr>
            <p:cNvSpPr txBox="1"/>
            <p:nvPr/>
          </p:nvSpPr>
          <p:spPr>
            <a:xfrm>
              <a:off x="809150" y="4753755"/>
              <a:ext cx="970456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108744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2000" b="1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  <a:cs typeface="Calibri"/>
                  <a:sym typeface="Calibri"/>
                </a:rPr>
                <a:t>IoT</a:t>
              </a:r>
              <a:r>
                <a:rPr lang="en-US" altLang="ko-KR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  <a:cs typeface="Calibri"/>
                  <a:sym typeface="Calibri"/>
                </a:rPr>
                <a:t> </a:t>
              </a:r>
              <a:r>
                <a:rPr lang="ko-KR" altLang="en-US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  <a:cs typeface="Calibri"/>
                  <a:sym typeface="Calibri"/>
                </a:rPr>
                <a:t>장비</a:t>
              </a:r>
              <a:endParaRPr kumimoji="0" lang="ko-KR" altLang="en-US" sz="2000" b="1" u="none" strike="noStrike" cap="none" spc="0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908E0D0-8FA4-454E-BDBF-51518BFCDB7B}"/>
                </a:ext>
              </a:extLst>
            </p:cNvPr>
            <p:cNvSpPr txBox="1"/>
            <p:nvPr/>
          </p:nvSpPr>
          <p:spPr>
            <a:xfrm>
              <a:off x="2776548" y="4757601"/>
              <a:ext cx="970456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108744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2000" b="1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  <a:cs typeface="Calibri"/>
                  <a:sym typeface="Calibri"/>
                </a:rPr>
                <a:t>IoT</a:t>
              </a:r>
              <a:r>
                <a:rPr lang="en-US" altLang="ko-KR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  <a:cs typeface="Calibri"/>
                  <a:sym typeface="Calibri"/>
                </a:rPr>
                <a:t> </a:t>
              </a:r>
              <a:r>
                <a:rPr lang="ko-KR" altLang="en-US" sz="20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  <a:cs typeface="Calibri"/>
                  <a:sym typeface="Calibri"/>
                </a:rPr>
                <a:t>장비</a:t>
              </a:r>
              <a:endParaRPr kumimoji="0" lang="ko-KR" altLang="en-US" sz="2000" b="1" u="none" strike="noStrike" cap="none" spc="0" normalizeH="0" baseline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B22B9F8-B8AF-5C4A-A0B7-ADEA4E475E9B}"/>
                </a:ext>
              </a:extLst>
            </p:cNvPr>
            <p:cNvSpPr txBox="1"/>
            <p:nvPr/>
          </p:nvSpPr>
          <p:spPr>
            <a:xfrm>
              <a:off x="2111581" y="6761871"/>
              <a:ext cx="517127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108744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1" u="none" strike="noStrike" cap="none" spc="0" normalizeH="0" baseline="0" dirty="0">
                  <a:ln>
                    <a:noFill/>
                  </a:ln>
                  <a:solidFill>
                    <a:srgbClr val="FBB62B"/>
                  </a:solidFill>
                  <a:effectLst/>
                  <a:uFillTx/>
                  <a:latin typeface="NanumSquare Bold" panose="020B0600000101010101" pitchFamily="34" charset="-127"/>
                  <a:ea typeface="NanumSquare Bold" panose="020B0600000101010101" pitchFamily="34" charset="-127"/>
                  <a:cs typeface="Calibri"/>
                  <a:sym typeface="Calibri"/>
                </a:rPr>
                <a:t>can</a:t>
              </a:r>
              <a:endParaRPr kumimoji="0" lang="ko-KR" altLang="en-US" sz="2000" b="1" u="none" strike="noStrike" cap="none" spc="0" normalizeH="0" baseline="0" dirty="0">
                <a:ln>
                  <a:noFill/>
                </a:ln>
                <a:solidFill>
                  <a:srgbClr val="FBB62B"/>
                </a:solidFill>
                <a:effectLst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Calibri"/>
                <a:sym typeface="Calibri"/>
              </a:endParaRPr>
            </a:p>
          </p:txBody>
        </p:sp>
        <p:sp>
          <p:nvSpPr>
            <p:cNvPr id="40" name="자유형 39"/>
            <p:cNvSpPr/>
            <p:nvPr/>
          </p:nvSpPr>
          <p:spPr>
            <a:xfrm rot="669510" flipV="1">
              <a:off x="1814854" y="6390722"/>
              <a:ext cx="926374" cy="358876"/>
            </a:xfrm>
            <a:custGeom>
              <a:avLst/>
              <a:gdLst>
                <a:gd name="connsiteX0" fmla="*/ 0 w 1042220"/>
                <a:gd name="connsiteY0" fmla="*/ 208616 h 415094"/>
                <a:gd name="connsiteX1" fmla="*/ 403123 w 1042220"/>
                <a:gd name="connsiteY1" fmla="*/ 2139 h 415094"/>
                <a:gd name="connsiteX2" fmla="*/ 894736 w 1042220"/>
                <a:gd name="connsiteY2" fmla="*/ 120126 h 415094"/>
                <a:gd name="connsiteX3" fmla="*/ 1042220 w 1042220"/>
                <a:gd name="connsiteY3" fmla="*/ 415094 h 41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220" h="415094">
                  <a:moveTo>
                    <a:pt x="0" y="208616"/>
                  </a:moveTo>
                  <a:cubicBezTo>
                    <a:pt x="127000" y="112751"/>
                    <a:pt x="254000" y="16887"/>
                    <a:pt x="403123" y="2139"/>
                  </a:cubicBezTo>
                  <a:cubicBezTo>
                    <a:pt x="552246" y="-12609"/>
                    <a:pt x="788220" y="51300"/>
                    <a:pt x="894736" y="120126"/>
                  </a:cubicBezTo>
                  <a:cubicBezTo>
                    <a:pt x="1001252" y="188952"/>
                    <a:pt x="1021736" y="302023"/>
                    <a:pt x="1042220" y="415094"/>
                  </a:cubicBezTo>
                </a:path>
              </a:pathLst>
            </a:cu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1650647" y="5506065"/>
              <a:ext cx="128959" cy="422038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 flipH="1">
              <a:off x="2777815" y="5506065"/>
              <a:ext cx="128959" cy="422038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E7F23A56-80B6-524E-8BAD-8A7E8AFCB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4888" y="5088223"/>
              <a:ext cx="661840" cy="66184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7F23A56-80B6-524E-8BAD-8A7E8AFCB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97" y="5088223"/>
              <a:ext cx="661840" cy="661840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037" y="5753970"/>
              <a:ext cx="877159" cy="87715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0144" y="5831940"/>
              <a:ext cx="877159" cy="877159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7646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사용자 기능 </a:t>
            </a:r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로그인</a:t>
            </a:r>
            <a:endParaRPr lang="en-US" altLang="ko-KR" sz="8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28" name="그림 27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05B3356-A88A-7D48-B71C-9DA2075ACC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AE052C-F86C-AA4F-84EB-386BBDEC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F0102-97F5-4441-A648-A1698EB8D899}"/>
              </a:ext>
            </a:extLst>
          </p:cNvPr>
          <p:cNvSpPr txBox="1"/>
          <p:nvPr/>
        </p:nvSpPr>
        <p:spPr>
          <a:xfrm>
            <a:off x="7219200" y="2998113"/>
            <a:ext cx="4687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800" dirty="0">
                <a:latin typeface="Bauhaus 93" panose="04030905020B02020C02" pitchFamily="82" charset="0"/>
              </a:rPr>
              <a:t>•</a:t>
            </a:r>
            <a:r>
              <a:rPr lang="ko-KR" altLang="en-US" sz="2500" dirty="0" smtClean="0"/>
              <a:t> </a:t>
            </a:r>
            <a:r>
              <a:rPr lang="ko-KR" altLang="en-US" sz="2500" b="1" dirty="0" smtClean="0"/>
              <a:t>일반 로그인</a:t>
            </a:r>
            <a:r>
              <a:rPr lang="ko-KR" altLang="en-US" sz="2500" dirty="0"/>
              <a:t> </a:t>
            </a:r>
            <a:r>
              <a:rPr lang="ko-KR" altLang="en-US" sz="2500" dirty="0" smtClean="0"/>
              <a:t>및 </a:t>
            </a:r>
            <a:r>
              <a:rPr lang="ko-KR" altLang="en-US" sz="2500" b="1" dirty="0" err="1" smtClean="0"/>
              <a:t>소셜로그인</a:t>
            </a:r>
            <a:r>
              <a:rPr lang="ko-KR" altLang="en-US" sz="2500" b="1" dirty="0" smtClean="0"/>
              <a:t> </a:t>
            </a:r>
            <a:r>
              <a:rPr lang="ko-KR" altLang="en-US" sz="2500" dirty="0" smtClean="0"/>
              <a:t>기능</a:t>
            </a:r>
            <a:endParaRPr lang="en-US" altLang="ko-KR" sz="25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72" y="1543964"/>
            <a:ext cx="2497837" cy="41404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60" y="1543964"/>
            <a:ext cx="2494094" cy="4147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719148" y="590186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일반 로그인</a:t>
            </a:r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99565" y="590186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구글 로그인</a:t>
            </a:r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94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사용자 기능 </a:t>
            </a:r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회원가입</a:t>
            </a:r>
            <a:endParaRPr lang="en-US" altLang="ko-KR" sz="8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28" name="그림 27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05B3356-A88A-7D48-B71C-9DA2075ACC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AE052C-F86C-AA4F-84EB-386BBDEC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F0102-97F5-4441-A648-A1698EB8D899}"/>
              </a:ext>
            </a:extLst>
          </p:cNvPr>
          <p:cNvSpPr txBox="1"/>
          <p:nvPr/>
        </p:nvSpPr>
        <p:spPr>
          <a:xfrm>
            <a:off x="7210959" y="2363632"/>
            <a:ext cx="451754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800" dirty="0">
                <a:latin typeface="Bauhaus 93" panose="04030905020B02020C02" pitchFamily="82" charset="0"/>
              </a:rPr>
              <a:t>•</a:t>
            </a:r>
            <a:r>
              <a:rPr lang="ko-KR" altLang="en-US" sz="2500" dirty="0" smtClean="0"/>
              <a:t> </a:t>
            </a:r>
            <a:r>
              <a:rPr lang="ko-KR" altLang="en-US" sz="2500" b="1" dirty="0" smtClean="0"/>
              <a:t>회원가입</a:t>
            </a:r>
            <a:endParaRPr lang="en-US" altLang="ko-KR" sz="2500" b="1" dirty="0" smtClean="0"/>
          </a:p>
          <a:p>
            <a:r>
              <a:rPr lang="en-US" altLang="ko-KR" sz="1800" dirty="0" smtClean="0"/>
              <a:t>     (</a:t>
            </a:r>
            <a:r>
              <a:rPr lang="ko-KR" altLang="en-US" sz="1800" dirty="0" smtClean="0"/>
              <a:t>아이디 중복 확인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비밀번호 확인 기능</a:t>
            </a:r>
            <a:r>
              <a:rPr lang="en-US" altLang="ko-KR" sz="1800" dirty="0" smtClean="0"/>
              <a:t>)</a:t>
            </a:r>
            <a:endParaRPr lang="en-US" altLang="ko-KR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72" y="1543964"/>
            <a:ext cx="2497837" cy="41404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60" y="1543964"/>
            <a:ext cx="2494094" cy="41477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52036" y="590186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일반 회원가입</a:t>
            </a:r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0842" y="590186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소셜 회원가입</a:t>
            </a:r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72" y="1536613"/>
            <a:ext cx="2484600" cy="4147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60" y="1536613"/>
            <a:ext cx="2493084" cy="41551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6F0102-97F5-4441-A648-A1698EB8D899}"/>
              </a:ext>
            </a:extLst>
          </p:cNvPr>
          <p:cNvSpPr txBox="1"/>
          <p:nvPr/>
        </p:nvSpPr>
        <p:spPr>
          <a:xfrm>
            <a:off x="7210959" y="3562414"/>
            <a:ext cx="451754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400" dirty="0">
                <a:latin typeface="Bauhaus 93" panose="04030905020B02020C02" pitchFamily="82" charset="0"/>
              </a:rPr>
              <a:t>•</a:t>
            </a:r>
            <a:r>
              <a:rPr lang="ko-KR" altLang="en-US" sz="2200" dirty="0" smtClean="0"/>
              <a:t> </a:t>
            </a:r>
            <a:r>
              <a:rPr lang="ko-KR" altLang="en-US" sz="2200" b="1" dirty="0" smtClean="0"/>
              <a:t>소셜 회원가입</a:t>
            </a:r>
            <a:r>
              <a:rPr lang="ko-KR" altLang="en-US" sz="2200" dirty="0" smtClean="0"/>
              <a:t>을 통해</a:t>
            </a:r>
            <a:endParaRPr lang="en-US" altLang="ko-KR" sz="2200" dirty="0" smtClean="0"/>
          </a:p>
          <a:p>
            <a:r>
              <a:rPr lang="ko-KR" altLang="en-US" sz="2200" dirty="0" smtClean="0"/>
              <a:t>    아이디와 비밀번호 없이 회원가입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262205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사용자 기능 </a:t>
            </a:r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아이디</a:t>
            </a:r>
            <a:r>
              <a:rPr lang="en-US" altLang="ko-KR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/</a:t>
            </a:r>
            <a:r>
              <a:rPr lang="ko-KR" altLang="en-US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비밀번호 찾기</a:t>
            </a:r>
            <a:endParaRPr lang="en-US" altLang="ko-KR" sz="8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28" name="그림 27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05B3356-A88A-7D48-B71C-9DA2075ACC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AE052C-F86C-AA4F-84EB-386BBDEC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F0102-97F5-4441-A648-A1698EB8D899}"/>
              </a:ext>
            </a:extLst>
          </p:cNvPr>
          <p:cNvSpPr txBox="1"/>
          <p:nvPr/>
        </p:nvSpPr>
        <p:spPr>
          <a:xfrm>
            <a:off x="7056584" y="2712984"/>
            <a:ext cx="5089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800" dirty="0">
                <a:latin typeface="Bauhaus 93" panose="04030905020B02020C02" pitchFamily="82" charset="0"/>
              </a:rPr>
              <a:t>•</a:t>
            </a:r>
            <a:r>
              <a:rPr lang="ko-KR" altLang="en-US" sz="2500" b="1" dirty="0" smtClean="0"/>
              <a:t> </a:t>
            </a:r>
            <a:r>
              <a:rPr lang="ko-KR" altLang="en-US" sz="2500" dirty="0" smtClean="0"/>
              <a:t>이름</a:t>
            </a:r>
            <a:r>
              <a:rPr lang="ko-KR" altLang="en-US" sz="2500" dirty="0"/>
              <a:t>과</a:t>
            </a:r>
            <a:r>
              <a:rPr lang="en-US" altLang="ko-KR" sz="2500" dirty="0" smtClean="0"/>
              <a:t> </a:t>
            </a:r>
            <a:r>
              <a:rPr lang="ko-KR" altLang="en-US" sz="2500" dirty="0" smtClean="0"/>
              <a:t>전화번호로 </a:t>
            </a:r>
            <a:r>
              <a:rPr lang="ko-KR" altLang="en-US" sz="2500" b="1" dirty="0" smtClean="0"/>
              <a:t>아이디 찾기</a:t>
            </a:r>
            <a:endParaRPr lang="en-US" altLang="ko-KR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72" y="1543964"/>
            <a:ext cx="2497837" cy="41404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60" y="1543964"/>
            <a:ext cx="2494094" cy="41477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19148" y="587670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아이디 찾기</a:t>
            </a:r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28932" y="590186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비밀번호 찾기</a:t>
            </a:r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31" y="1543964"/>
            <a:ext cx="2459475" cy="41216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60" y="1543964"/>
            <a:ext cx="2488673" cy="4147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6F0102-97F5-4441-A648-A1698EB8D899}"/>
              </a:ext>
            </a:extLst>
          </p:cNvPr>
          <p:cNvSpPr txBox="1"/>
          <p:nvPr/>
        </p:nvSpPr>
        <p:spPr>
          <a:xfrm>
            <a:off x="7056584" y="3551642"/>
            <a:ext cx="483900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800" dirty="0">
                <a:latin typeface="Bauhaus 93" panose="04030905020B02020C02" pitchFamily="82" charset="0"/>
              </a:rPr>
              <a:t>•</a:t>
            </a:r>
            <a:r>
              <a:rPr lang="ko-KR" altLang="en-US" sz="2500" b="1" dirty="0" smtClean="0"/>
              <a:t> </a:t>
            </a:r>
            <a:r>
              <a:rPr lang="ko-KR" altLang="en-US" sz="2500" dirty="0" smtClean="0"/>
              <a:t>아이디</a:t>
            </a:r>
            <a:r>
              <a:rPr lang="en-US" altLang="ko-KR" sz="2500" dirty="0" smtClean="0"/>
              <a:t>, </a:t>
            </a:r>
            <a:r>
              <a:rPr lang="ko-KR" altLang="en-US" sz="2500" dirty="0" smtClean="0"/>
              <a:t>전화번호</a:t>
            </a:r>
            <a:r>
              <a:rPr lang="en-US" altLang="ko-KR" sz="2500" dirty="0" smtClean="0"/>
              <a:t>, </a:t>
            </a:r>
            <a:r>
              <a:rPr lang="ko-KR" altLang="en-US" sz="2500" dirty="0" smtClean="0"/>
              <a:t>이름으로 </a:t>
            </a:r>
            <a:endParaRPr lang="en-US" altLang="ko-KR" sz="2500" dirty="0" smtClean="0"/>
          </a:p>
          <a:p>
            <a:r>
              <a:rPr lang="en-US" altLang="ko-KR" sz="2500" b="1" dirty="0"/>
              <a:t> </a:t>
            </a:r>
            <a:r>
              <a:rPr lang="en-US" altLang="ko-KR" sz="2500" b="1" dirty="0" smtClean="0"/>
              <a:t>   </a:t>
            </a:r>
            <a:r>
              <a:rPr lang="ko-KR" altLang="en-US" sz="2500" b="1" dirty="0" smtClean="0"/>
              <a:t>비밀번호 찾기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96964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사용자 기능 </a:t>
            </a:r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모바일 앱 차량등록</a:t>
            </a:r>
            <a:endParaRPr lang="en-US" altLang="ko-KR" sz="8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28" name="그림 27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05B3356-A88A-7D48-B71C-9DA2075ACC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AE052C-F86C-AA4F-84EB-386BBDEC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F0102-97F5-4441-A648-A1698EB8D899}"/>
              </a:ext>
            </a:extLst>
          </p:cNvPr>
          <p:cNvSpPr txBox="1"/>
          <p:nvPr/>
        </p:nvSpPr>
        <p:spPr>
          <a:xfrm>
            <a:off x="6355822" y="2986555"/>
            <a:ext cx="583617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800" dirty="0">
                <a:latin typeface="Bauhaus 93" panose="04030905020B02020C02" pitchFamily="82" charset="0"/>
              </a:rPr>
              <a:t>•</a:t>
            </a:r>
            <a:r>
              <a:rPr lang="ko-KR" altLang="en-US" sz="2500" b="1" dirty="0" smtClean="0"/>
              <a:t> </a:t>
            </a:r>
            <a:r>
              <a:rPr lang="ko-KR" altLang="en-US" sz="2500" dirty="0" smtClean="0"/>
              <a:t>로그인 한 아이디로 등록 된 </a:t>
            </a:r>
            <a:endParaRPr lang="en-US" altLang="ko-KR" sz="2500" dirty="0" smtClean="0"/>
          </a:p>
          <a:p>
            <a:r>
              <a:rPr lang="ko-KR" altLang="en-US" sz="2500" dirty="0" smtClean="0"/>
              <a:t>    차량이 없으면 </a:t>
            </a:r>
            <a:r>
              <a:rPr lang="ko-KR" altLang="en-US" sz="2500" b="1" dirty="0" smtClean="0"/>
              <a:t>차량등록</a:t>
            </a:r>
            <a:endParaRPr lang="en-US" altLang="ko-KR" sz="1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7"/>
          <a:stretch/>
        </p:blipFill>
        <p:spPr>
          <a:xfrm>
            <a:off x="2259303" y="1477742"/>
            <a:ext cx="2723206" cy="45647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타원 10"/>
          <p:cNvSpPr/>
          <p:nvPr/>
        </p:nvSpPr>
        <p:spPr>
          <a:xfrm>
            <a:off x="4194477" y="3085533"/>
            <a:ext cx="609600" cy="4910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317066" y="273095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터치</a:t>
            </a:r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!</a:t>
            </a:r>
            <a:endParaRPr lang="ko-KR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23325" y="1067679"/>
            <a:ext cx="892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Mobile</a:t>
            </a:r>
            <a:endParaRPr lang="ko-KR" altLang="en-US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78690" y="2889292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  <a:latin typeface="NanumSquare" panose="020B0600000101010101" pitchFamily="50" charset="-127"/>
                <a:ea typeface="NanumSquare" panose="020B0600000101010101" pitchFamily="50" charset="-127"/>
              </a:rPr>
              <a:t>입력</a:t>
            </a:r>
            <a:endParaRPr lang="ko-KR" altLang="en-US" sz="1600" b="1" dirty="0">
              <a:solidFill>
                <a:srgbClr val="FF0000"/>
              </a:solidFill>
              <a:latin typeface="NanumSquare" panose="020B0600000101010101" pitchFamily="50" charset="-127"/>
              <a:ea typeface="NanumSquare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128164" y="3217762"/>
            <a:ext cx="899456" cy="234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8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 animBg="1"/>
      <p:bldP spid="13" grpId="0"/>
      <p:bldP spid="15" grpId="0"/>
      <p:bldP spid="3" grpId="0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사용자 기능 </a:t>
            </a:r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모바일 앱 차량등록</a:t>
            </a:r>
            <a:endParaRPr lang="en-US" altLang="ko-KR" sz="8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28" name="그림 27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05B3356-A88A-7D48-B71C-9DA2075ACC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AE052C-F86C-AA4F-84EB-386BBDEC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4" y="2042112"/>
            <a:ext cx="5113079" cy="33661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6F0102-97F5-4441-A648-A1698EB8D899}"/>
              </a:ext>
            </a:extLst>
          </p:cNvPr>
          <p:cNvSpPr txBox="1"/>
          <p:nvPr/>
        </p:nvSpPr>
        <p:spPr>
          <a:xfrm>
            <a:off x="6751966" y="3325109"/>
            <a:ext cx="5773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800" dirty="0">
                <a:latin typeface="Bauhaus 93" panose="04030905020B02020C02" pitchFamily="82" charset="0"/>
              </a:rPr>
              <a:t>•</a:t>
            </a:r>
            <a:r>
              <a:rPr lang="ko-KR" altLang="en-US" sz="2500" b="1" dirty="0" smtClean="0"/>
              <a:t> 차량 </a:t>
            </a:r>
            <a:r>
              <a:rPr lang="ko-KR" altLang="en-US" sz="2500" b="1" dirty="0" err="1" smtClean="0"/>
              <a:t>인포메틱스</a:t>
            </a:r>
            <a:r>
              <a:rPr lang="ko-KR" altLang="en-US" sz="2500" b="1" dirty="0" smtClean="0"/>
              <a:t> </a:t>
            </a:r>
            <a:r>
              <a:rPr lang="ko-KR" altLang="en-US" sz="2500" b="1" dirty="0" smtClean="0"/>
              <a:t>인증번호 확인</a:t>
            </a:r>
            <a:endParaRPr lang="en-US" altLang="ko-KR" sz="1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980044" y="1625110"/>
            <a:ext cx="136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Informatics</a:t>
            </a:r>
            <a:endParaRPr lang="ko-KR" altLang="en-US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213526" y="-15721"/>
            <a:ext cx="461665" cy="36509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애니메이션이 있는 페이지임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51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사용자 기능 </a:t>
            </a:r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모바일 앱 차량등록</a:t>
            </a:r>
            <a:endParaRPr lang="en-US" altLang="ko-KR" sz="8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28" name="그림 27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05B3356-A88A-7D48-B71C-9DA2075ACC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AE052C-F86C-AA4F-84EB-386BBDEC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749" y="1546321"/>
            <a:ext cx="2717639" cy="44778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6F0102-97F5-4441-A648-A1698EB8D899}"/>
              </a:ext>
            </a:extLst>
          </p:cNvPr>
          <p:cNvSpPr txBox="1"/>
          <p:nvPr/>
        </p:nvSpPr>
        <p:spPr>
          <a:xfrm>
            <a:off x="6920539" y="2975029"/>
            <a:ext cx="3379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800" dirty="0">
                <a:latin typeface="Bauhaus 93" panose="04030905020B02020C02" pitchFamily="82" charset="0"/>
              </a:rPr>
              <a:t>•</a:t>
            </a:r>
            <a:r>
              <a:rPr lang="ko-KR" altLang="en-US" sz="2500" b="1" dirty="0" smtClean="0"/>
              <a:t> 인증번호 입력</a:t>
            </a:r>
            <a:endParaRPr lang="en-US" altLang="ko-KR" sz="1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223325" y="1067679"/>
            <a:ext cx="892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Mobile</a:t>
            </a:r>
            <a:endParaRPr lang="ko-KR" altLang="en-US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213526" y="-15721"/>
            <a:ext cx="461665" cy="36509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애니메이션이 있는 페이지임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12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사용자 기능 </a:t>
            </a:r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모바일 앱 차량등록</a:t>
            </a:r>
            <a:endParaRPr lang="en-US" altLang="ko-KR" sz="8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28" name="그림 27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05B3356-A88A-7D48-B71C-9DA2075ACC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AE052C-F86C-AA4F-84EB-386BBDEC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6F0102-97F5-4441-A648-A1698EB8D899}"/>
              </a:ext>
            </a:extLst>
          </p:cNvPr>
          <p:cNvSpPr txBox="1"/>
          <p:nvPr/>
        </p:nvSpPr>
        <p:spPr>
          <a:xfrm>
            <a:off x="6355823" y="2975029"/>
            <a:ext cx="5531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800" dirty="0">
                <a:latin typeface="Bauhaus 93" panose="04030905020B02020C02" pitchFamily="82" charset="0"/>
              </a:rPr>
              <a:t>•</a:t>
            </a:r>
            <a:r>
              <a:rPr lang="ko-KR" altLang="en-US" sz="2500" b="1" dirty="0" smtClean="0"/>
              <a:t> 차량 정보 </a:t>
            </a:r>
            <a:r>
              <a:rPr lang="ko-KR" altLang="en-US" sz="2500" b="1" dirty="0" smtClean="0"/>
              <a:t>확인 </a:t>
            </a:r>
            <a:r>
              <a:rPr lang="ko-KR" altLang="en-US" sz="2500" dirty="0" smtClean="0"/>
              <a:t>및</a:t>
            </a:r>
            <a:r>
              <a:rPr lang="ko-KR" altLang="en-US" sz="2500" b="1" dirty="0" smtClean="0"/>
              <a:t> </a:t>
            </a:r>
            <a:r>
              <a:rPr lang="ko-KR" altLang="en-US" sz="2500" b="1" dirty="0" smtClean="0"/>
              <a:t>차량 이름 설정</a:t>
            </a:r>
            <a:endParaRPr lang="en-US" altLang="ko-KR" sz="1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223325" y="1067679"/>
            <a:ext cx="892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Mobile</a:t>
            </a:r>
            <a:endParaRPr lang="ko-KR" altLang="en-US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213526" y="-15721"/>
            <a:ext cx="461665" cy="36509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애니메이션이 있는 페이지임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698" y="1435407"/>
            <a:ext cx="2777741" cy="46473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2997842" y="3946966"/>
            <a:ext cx="887563" cy="1539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90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5" grpId="0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사용자 기능 </a:t>
            </a:r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모바일 앱 차량등록</a:t>
            </a:r>
            <a:endParaRPr lang="en-US" altLang="ko-KR" sz="8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28" name="그림 27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05B3356-A88A-7D48-B71C-9DA2075ACC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AE052C-F86C-AA4F-84EB-386BBDEC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F0102-97F5-4441-A648-A1698EB8D899}"/>
              </a:ext>
            </a:extLst>
          </p:cNvPr>
          <p:cNvSpPr txBox="1"/>
          <p:nvPr/>
        </p:nvSpPr>
        <p:spPr>
          <a:xfrm>
            <a:off x="6355822" y="2986555"/>
            <a:ext cx="5836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800" dirty="0">
                <a:latin typeface="Bauhaus 93" panose="04030905020B02020C02" pitchFamily="82" charset="0"/>
              </a:rPr>
              <a:t>•</a:t>
            </a:r>
            <a:r>
              <a:rPr lang="ko-KR" altLang="en-US" sz="2500" b="1" dirty="0" smtClean="0"/>
              <a:t> 차량 인증 완료</a:t>
            </a:r>
            <a:r>
              <a:rPr lang="en-US" altLang="ko-KR" sz="2500" b="1" dirty="0" smtClean="0"/>
              <a:t>!</a:t>
            </a:r>
            <a:endParaRPr lang="en-US" altLang="ko-KR" sz="1800" b="1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815" y="1435407"/>
            <a:ext cx="2753508" cy="45515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3223325" y="1067679"/>
            <a:ext cx="892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Mobile</a:t>
            </a:r>
            <a:endParaRPr lang="ko-KR" altLang="en-US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213526" y="-15721"/>
            <a:ext cx="461665" cy="36509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애니메이션이 있는 페이지임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13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프로젝트 배경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1400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문제점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5" name="그림 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6B2A64AE-804A-0241-BA43-73B012A23A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0839842-26C5-B34E-BFD7-D11769E3F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652" y="1435408"/>
            <a:ext cx="4240188" cy="251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F56D9A8-7AFD-9946-8F7C-7FFA60887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938" y="1414923"/>
            <a:ext cx="4240189" cy="254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20"/>
          <p:cNvSpPr txBox="1"/>
          <p:nvPr/>
        </p:nvSpPr>
        <p:spPr>
          <a:xfrm>
            <a:off x="-132366" y="4290462"/>
            <a:ext cx="683794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defTabSz="457200">
              <a:defRPr sz="36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ctr" defTabSz="457063" hangingPunct="0"/>
            <a:r>
              <a:rPr lang="ko-KR" altLang="en-US" sz="2000" b="1" kern="0" dirty="0">
                <a:solidFill>
                  <a:srgbClr val="1F98D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전체 교통 사고 건수 추이</a:t>
            </a:r>
            <a:endParaRPr sz="2000" b="1" kern="0" dirty="0">
              <a:solidFill>
                <a:srgbClr val="1F98D8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Helvetica"/>
            </a:endParaRPr>
          </a:p>
        </p:txBody>
      </p:sp>
      <p:sp>
        <p:nvSpPr>
          <p:cNvPr id="10" name="Title 20"/>
          <p:cNvSpPr txBox="1"/>
          <p:nvPr/>
        </p:nvSpPr>
        <p:spPr>
          <a:xfrm>
            <a:off x="-66356" y="4744591"/>
            <a:ext cx="6837943" cy="750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894" tIns="121894" rIns="121894" bIns="121894" anchor="ctr">
            <a:spAutoFit/>
          </a:bodyPr>
          <a:lstStyle>
            <a:lvl1pPr defTabSz="457200">
              <a:lnSpc>
                <a:spcPct val="120000"/>
              </a:lnSpc>
              <a:defRPr sz="2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ctr" defTabSz="457063" hangingPunct="0"/>
            <a:r>
              <a:rPr lang="ko-KR" altLang="en-US" sz="1400" kern="0" dirty="0">
                <a:solidFill>
                  <a:srgbClr val="99999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최근 </a:t>
            </a:r>
            <a:r>
              <a:rPr lang="en-US" altLang="ko-KR" sz="1400" kern="0" dirty="0">
                <a:solidFill>
                  <a:srgbClr val="99999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3</a:t>
            </a:r>
            <a:r>
              <a:rPr lang="ko-KR" altLang="en-US" sz="1400" kern="0" dirty="0">
                <a:solidFill>
                  <a:srgbClr val="99999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년간 매해 교통 사고 건수가 증가하고 있으며</a:t>
            </a:r>
            <a:r>
              <a:rPr lang="en-US" altLang="ko-KR" sz="1400" kern="0" dirty="0">
                <a:solidFill>
                  <a:srgbClr val="99999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,</a:t>
            </a:r>
          </a:p>
          <a:p>
            <a:pPr algn="ctr" defTabSz="457063" hangingPunct="0"/>
            <a:r>
              <a:rPr lang="en-US" altLang="ko-KR" sz="1400" kern="0" dirty="0">
                <a:solidFill>
                  <a:srgbClr val="99999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2019</a:t>
            </a:r>
            <a:r>
              <a:rPr lang="ko-KR" altLang="en-US" sz="1400" kern="0" dirty="0">
                <a:solidFill>
                  <a:srgbClr val="99999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년엔 전년 대비 만 건이 넘게 사고 발생</a:t>
            </a:r>
            <a:r>
              <a:rPr lang="en-US" altLang="ko-KR" sz="1400" kern="0" dirty="0">
                <a:solidFill>
                  <a:srgbClr val="99999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!</a:t>
            </a:r>
            <a:endParaRPr sz="1400" kern="0" dirty="0">
              <a:solidFill>
                <a:srgbClr val="999999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Helvetic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A08A93-C145-3147-99EA-015F43F73F0E}"/>
              </a:ext>
            </a:extLst>
          </p:cNvPr>
          <p:cNvSpPr txBox="1"/>
          <p:nvPr/>
        </p:nvSpPr>
        <p:spPr>
          <a:xfrm>
            <a:off x="222989" y="5658469"/>
            <a:ext cx="6127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19232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kumimoji="1" lang="en-US" altLang="ko-KR" dirty="0">
                <a:solidFill>
                  <a:srgbClr val="19232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kumimoji="1" lang="ko-KR" altLang="en-US" dirty="0">
                <a:solidFill>
                  <a:srgbClr val="19232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고객 안전성 제고 서비스가 필요</a:t>
            </a:r>
            <a:r>
              <a:rPr kumimoji="1" lang="en-US" altLang="ko-KR" dirty="0">
                <a:solidFill>
                  <a:srgbClr val="19232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endParaRPr kumimoji="1" lang="ko-Kore-KR" altLang="en-US" dirty="0">
              <a:solidFill>
                <a:srgbClr val="19232E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itle 20"/>
          <p:cNvSpPr txBox="1"/>
          <p:nvPr/>
        </p:nvSpPr>
        <p:spPr>
          <a:xfrm>
            <a:off x="5286981" y="4297513"/>
            <a:ext cx="752284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defTabSz="457200">
              <a:defRPr sz="3600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ctr" defTabSz="457063" hangingPunct="0"/>
            <a:r>
              <a:rPr lang="ko-KR" altLang="en-US" sz="2000" b="1" kern="0" dirty="0">
                <a:solidFill>
                  <a:srgbClr val="229CC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차량 단독 기타 사고 건수 추이</a:t>
            </a:r>
            <a:endParaRPr sz="2000" b="1" kern="0" dirty="0">
              <a:solidFill>
                <a:srgbClr val="229CCE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Helvetica"/>
            </a:endParaRPr>
          </a:p>
        </p:txBody>
      </p:sp>
      <p:sp>
        <p:nvSpPr>
          <p:cNvPr id="13" name="Title 20"/>
          <p:cNvSpPr txBox="1"/>
          <p:nvPr/>
        </p:nvSpPr>
        <p:spPr>
          <a:xfrm>
            <a:off x="5261812" y="4746963"/>
            <a:ext cx="7522850" cy="750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4" tIns="121894" rIns="121894" bIns="121894" anchor="ctr">
            <a:spAutoFit/>
          </a:bodyPr>
          <a:lstStyle>
            <a:lvl1pPr defTabSz="457200">
              <a:lnSpc>
                <a:spcPct val="120000"/>
              </a:lnSpc>
              <a:defRPr sz="2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ctr" defTabSz="457063" hangingPunct="0"/>
            <a:r>
              <a:rPr lang="ko-KR" altLang="en-US" sz="1400" kern="0" dirty="0">
                <a:solidFill>
                  <a:srgbClr val="99999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기존에 주목받지 </a:t>
            </a:r>
            <a:r>
              <a:rPr lang="ko-KR" altLang="en-US" sz="1400" kern="0" dirty="0" smtClean="0">
                <a:solidFill>
                  <a:srgbClr val="99999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못한</a:t>
            </a:r>
            <a:r>
              <a:rPr lang="en-US" altLang="ko-KR" sz="1400" kern="0" dirty="0">
                <a:solidFill>
                  <a:srgbClr val="99999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 </a:t>
            </a:r>
            <a:r>
              <a:rPr lang="ko-KR" altLang="en-US" sz="1400" kern="0" dirty="0" smtClean="0">
                <a:solidFill>
                  <a:srgbClr val="99999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단독 </a:t>
            </a:r>
            <a:r>
              <a:rPr lang="ko-KR" altLang="en-US" sz="1400" kern="0" dirty="0">
                <a:solidFill>
                  <a:srgbClr val="99999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기타 유형 </a:t>
            </a:r>
            <a:r>
              <a:rPr lang="ko-KR" altLang="en-US" sz="1400" kern="0" dirty="0" smtClean="0">
                <a:solidFill>
                  <a:srgbClr val="99999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사고</a:t>
            </a:r>
            <a:endParaRPr lang="en-US" altLang="ko-KR" sz="1400" kern="0" dirty="0" smtClean="0">
              <a:solidFill>
                <a:srgbClr val="999999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Helvetica"/>
            </a:endParaRPr>
          </a:p>
          <a:p>
            <a:pPr algn="ctr" defTabSz="457063" hangingPunct="0"/>
            <a:r>
              <a:rPr lang="en-US" altLang="ko-KR" sz="1400" kern="0" dirty="0" smtClean="0">
                <a:solidFill>
                  <a:srgbClr val="99999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(</a:t>
            </a:r>
            <a:r>
              <a:rPr lang="ko-KR" altLang="en-US" sz="1400" kern="0" dirty="0">
                <a:solidFill>
                  <a:srgbClr val="99999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영유아</a:t>
            </a:r>
            <a:r>
              <a:rPr lang="en-US" altLang="ko-KR" sz="1400" kern="0" dirty="0">
                <a:solidFill>
                  <a:srgbClr val="99999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,</a:t>
            </a:r>
            <a:r>
              <a:rPr lang="ko-KR" altLang="en-US" sz="1400" kern="0" dirty="0">
                <a:solidFill>
                  <a:srgbClr val="99999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 </a:t>
            </a:r>
            <a:r>
              <a:rPr lang="ko-KR" altLang="en-US" sz="1400" kern="0" dirty="0" err="1">
                <a:solidFill>
                  <a:srgbClr val="99999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적재물</a:t>
            </a:r>
            <a:r>
              <a:rPr lang="en-US" altLang="ko-KR" sz="1400" kern="0" dirty="0">
                <a:solidFill>
                  <a:srgbClr val="99999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,</a:t>
            </a:r>
            <a:r>
              <a:rPr lang="ko-KR" altLang="en-US" sz="1400" kern="0" dirty="0">
                <a:solidFill>
                  <a:srgbClr val="99999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 자연재해 등</a:t>
            </a:r>
            <a:r>
              <a:rPr lang="en-US" altLang="ko-KR" sz="1400" kern="0" dirty="0">
                <a:solidFill>
                  <a:srgbClr val="99999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)</a:t>
            </a:r>
            <a:r>
              <a:rPr lang="ko-KR" altLang="en-US" sz="1400" kern="0" dirty="0">
                <a:solidFill>
                  <a:srgbClr val="99999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의 증가</a:t>
            </a:r>
            <a:endParaRPr sz="1400" kern="0" dirty="0">
              <a:solidFill>
                <a:srgbClr val="999999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Helvetic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F443A2-B5D2-C44A-BE03-3878A7D14540}"/>
              </a:ext>
            </a:extLst>
          </p:cNvPr>
          <p:cNvSpPr txBox="1"/>
          <p:nvPr/>
        </p:nvSpPr>
        <p:spPr>
          <a:xfrm>
            <a:off x="7265010" y="5650080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19232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kumimoji="1" lang="en-US" altLang="ko-KR" dirty="0">
                <a:solidFill>
                  <a:srgbClr val="19232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kumimoji="1" lang="ko-KR" altLang="en-US" dirty="0">
                <a:solidFill>
                  <a:srgbClr val="19232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안전 서비스 기능의 다양화 필요</a:t>
            </a:r>
            <a:r>
              <a:rPr kumimoji="1" lang="en-US" altLang="ko-KR" dirty="0">
                <a:solidFill>
                  <a:srgbClr val="19232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endParaRPr kumimoji="1" lang="ko-Kore-KR" altLang="en-US" dirty="0">
              <a:solidFill>
                <a:srgbClr val="19232E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Straight Connector 7"/>
          <p:cNvSpPr/>
          <p:nvPr/>
        </p:nvSpPr>
        <p:spPr>
          <a:xfrm flipH="1">
            <a:off x="6185035" y="-33102"/>
            <a:ext cx="1" cy="8212682"/>
          </a:xfrm>
          <a:prstGeom prst="line">
            <a:avLst/>
          </a:prstGeom>
          <a:ln w="3175">
            <a:solidFill>
              <a:srgbClr val="D9D9D9"/>
            </a:solidFill>
            <a:prstDash val="dot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07" rIns="45707"/>
          <a:lstStyle/>
          <a:p>
            <a:pPr defTabSz="1087117" hangingPunct="0"/>
            <a:endParaRPr sz="4299" kern="0">
              <a:solidFill>
                <a:srgbClr val="999999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282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사용자 기능 </a:t>
            </a:r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홈 </a:t>
            </a:r>
            <a:r>
              <a:rPr lang="en-US" altLang="ko-KR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(</a:t>
            </a:r>
            <a:r>
              <a:rPr lang="ko-KR" altLang="en-US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조회</a:t>
            </a:r>
            <a:r>
              <a:rPr lang="en-US" altLang="ko-KR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,</a:t>
            </a:r>
            <a:r>
              <a:rPr lang="ko-KR" altLang="en-US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제어</a:t>
            </a:r>
            <a:r>
              <a:rPr lang="en-US" altLang="ko-KR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)</a:t>
            </a:r>
            <a:endParaRPr lang="en-US" altLang="ko-KR" sz="8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28" name="그림 27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05B3356-A88A-7D48-B71C-9DA2075ACC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AE052C-F86C-AA4F-84EB-386BBDEC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F0102-97F5-4441-A648-A1698EB8D899}"/>
              </a:ext>
            </a:extLst>
          </p:cNvPr>
          <p:cNvSpPr txBox="1"/>
          <p:nvPr/>
        </p:nvSpPr>
        <p:spPr>
          <a:xfrm>
            <a:off x="7093513" y="2363632"/>
            <a:ext cx="4885966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800" dirty="0">
                <a:latin typeface="Bauhaus 93" panose="04030905020B02020C02" pitchFamily="82" charset="0"/>
              </a:rPr>
              <a:t>•</a:t>
            </a:r>
            <a:r>
              <a:rPr lang="ko-KR" altLang="en-US" sz="2500" dirty="0" smtClean="0"/>
              <a:t> 홈 화면에서 </a:t>
            </a:r>
            <a:r>
              <a:rPr lang="ko-KR" altLang="en-US" sz="2500" b="1" dirty="0" err="1" smtClean="0"/>
              <a:t>차량정보</a:t>
            </a:r>
            <a:r>
              <a:rPr lang="ko-KR" altLang="en-US" sz="2500" dirty="0" smtClean="0"/>
              <a:t> </a:t>
            </a:r>
            <a:endParaRPr lang="en-US" altLang="ko-KR" sz="2500" dirty="0" smtClean="0"/>
          </a:p>
          <a:p>
            <a:r>
              <a:rPr lang="ko-KR" altLang="en-US" sz="2500" b="1" dirty="0" smtClean="0"/>
              <a:t>    </a:t>
            </a:r>
            <a:r>
              <a:rPr lang="ko-KR" altLang="en-US" sz="2500" b="1" dirty="0" smtClean="0"/>
              <a:t>조회</a:t>
            </a:r>
            <a:r>
              <a:rPr lang="en-US" altLang="ko-KR" sz="2500" dirty="0"/>
              <a:t>,</a:t>
            </a:r>
            <a:r>
              <a:rPr lang="ko-KR" altLang="en-US" sz="2500" dirty="0" smtClean="0"/>
              <a:t> </a:t>
            </a:r>
            <a:r>
              <a:rPr lang="ko-KR" altLang="en-US" sz="2500" b="1" dirty="0" smtClean="0"/>
              <a:t>제어</a:t>
            </a:r>
            <a:r>
              <a:rPr lang="en-US" altLang="ko-KR" sz="1700" dirty="0" smtClean="0"/>
              <a:t>(</a:t>
            </a:r>
            <a:r>
              <a:rPr lang="ko-KR" altLang="en-US" sz="1700" dirty="0" smtClean="0"/>
              <a:t>시동</a:t>
            </a:r>
            <a:r>
              <a:rPr lang="en-US" altLang="ko-KR" sz="1700" dirty="0" smtClean="0"/>
              <a:t>,</a:t>
            </a:r>
            <a:r>
              <a:rPr lang="ko-KR" altLang="en-US" sz="1700" dirty="0" smtClean="0"/>
              <a:t>문</a:t>
            </a:r>
            <a:r>
              <a:rPr lang="en-US" altLang="ko-KR" sz="1700" dirty="0" smtClean="0"/>
              <a:t>,</a:t>
            </a:r>
            <a:r>
              <a:rPr lang="ko-KR" altLang="en-US" sz="1700" dirty="0" smtClean="0"/>
              <a:t>온도</a:t>
            </a:r>
            <a:r>
              <a:rPr lang="en-US" altLang="ko-KR" sz="1700" dirty="0" smtClean="0"/>
              <a:t>)</a:t>
            </a:r>
            <a:endParaRPr lang="en-US" altLang="ko-KR" sz="17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72" y="1543964"/>
            <a:ext cx="2497837" cy="41404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60" y="1543964"/>
            <a:ext cx="2494094" cy="41477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15259" y="590186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조회 제어 홈</a:t>
            </a:r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08566" y="590186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네비게이션 </a:t>
            </a:r>
            <a:r>
              <a:rPr lang="ko-KR" altLang="en-US" dirty="0" err="1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메뉴바</a:t>
            </a:r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6F0102-97F5-4441-A648-A1698EB8D899}"/>
              </a:ext>
            </a:extLst>
          </p:cNvPr>
          <p:cNvSpPr txBox="1"/>
          <p:nvPr/>
        </p:nvSpPr>
        <p:spPr>
          <a:xfrm>
            <a:off x="7093513" y="3562414"/>
            <a:ext cx="451754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400" dirty="0">
                <a:latin typeface="Bauhaus 93" panose="04030905020B02020C02" pitchFamily="82" charset="0"/>
              </a:rPr>
              <a:t>•</a:t>
            </a:r>
            <a:r>
              <a:rPr lang="ko-KR" altLang="en-US" sz="2200" dirty="0" smtClean="0"/>
              <a:t> </a:t>
            </a:r>
            <a:r>
              <a:rPr lang="ko-KR" altLang="en-US" sz="2200" b="1" dirty="0" smtClean="0"/>
              <a:t>네비게이션 </a:t>
            </a:r>
            <a:r>
              <a:rPr lang="ko-KR" altLang="en-US" sz="2200" b="1" dirty="0" err="1" smtClean="0"/>
              <a:t>메뉴바</a:t>
            </a:r>
            <a:r>
              <a:rPr lang="ko-KR" altLang="en-US" sz="2200" dirty="0" err="1" smtClean="0"/>
              <a:t>를</a:t>
            </a:r>
            <a:r>
              <a:rPr lang="ko-KR" altLang="en-US" sz="2200" dirty="0" smtClean="0"/>
              <a:t> 통해</a:t>
            </a:r>
            <a:endParaRPr lang="en-US" altLang="ko-KR" sz="2200" dirty="0" smtClean="0"/>
          </a:p>
          <a:p>
            <a:r>
              <a:rPr lang="ko-KR" altLang="en-US" sz="2200" dirty="0" smtClean="0"/>
              <a:t>    다른 메뉴화면으로 </a:t>
            </a:r>
            <a:r>
              <a:rPr lang="ko-KR" altLang="en-US" sz="2200" dirty="0" smtClean="0"/>
              <a:t>이동</a:t>
            </a:r>
            <a:endParaRPr lang="en-US" altLang="ko-KR" sz="2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73" y="1543964"/>
            <a:ext cx="2504794" cy="41404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029" y="1543964"/>
            <a:ext cx="2528306" cy="4147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467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사용자 기능 </a:t>
            </a:r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홈 </a:t>
            </a:r>
            <a:r>
              <a:rPr lang="en-US" altLang="ko-KR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(</a:t>
            </a:r>
            <a:r>
              <a:rPr lang="ko-KR" altLang="en-US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차량 이동</a:t>
            </a:r>
            <a:r>
              <a:rPr lang="en-US" altLang="ko-KR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)</a:t>
            </a:r>
            <a:endParaRPr lang="en-US" altLang="ko-KR" sz="8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28" name="그림 27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05B3356-A88A-7D48-B71C-9DA2075ACC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AE052C-F86C-AA4F-84EB-386BBDEC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F0102-97F5-4441-A648-A1698EB8D899}"/>
              </a:ext>
            </a:extLst>
          </p:cNvPr>
          <p:cNvSpPr txBox="1"/>
          <p:nvPr/>
        </p:nvSpPr>
        <p:spPr>
          <a:xfrm>
            <a:off x="6841843" y="2998113"/>
            <a:ext cx="535711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800" dirty="0" smtClean="0">
                <a:latin typeface="Bauhaus 93" panose="04030905020B02020C02" pitchFamily="82" charset="0"/>
              </a:rPr>
              <a:t>•</a:t>
            </a:r>
            <a:r>
              <a:rPr lang="ko-KR" altLang="en-US" sz="2500" dirty="0"/>
              <a:t> </a:t>
            </a:r>
            <a:r>
              <a:rPr lang="ko-KR" altLang="en-US" sz="2500" dirty="0" err="1" smtClean="0"/>
              <a:t>좌우버튼</a:t>
            </a:r>
            <a:r>
              <a:rPr lang="en-US" altLang="ko-KR" sz="2000" dirty="0" smtClean="0"/>
              <a:t>(&lt;,&gt;)</a:t>
            </a:r>
            <a:r>
              <a:rPr lang="ko-KR" altLang="en-US" sz="2500" dirty="0" smtClean="0"/>
              <a:t>을 통해 </a:t>
            </a:r>
            <a:endParaRPr lang="en-US" altLang="ko-KR" sz="2500" dirty="0" smtClean="0"/>
          </a:p>
          <a:p>
            <a:r>
              <a:rPr lang="en-US" altLang="ko-KR" sz="2500" b="1" dirty="0"/>
              <a:t> </a:t>
            </a:r>
            <a:r>
              <a:rPr lang="en-US" altLang="ko-KR" sz="2500" b="1" dirty="0" smtClean="0"/>
              <a:t>   </a:t>
            </a:r>
            <a:r>
              <a:rPr lang="ko-KR" altLang="en-US" sz="2500" b="1" dirty="0" smtClean="0"/>
              <a:t>여러 대의</a:t>
            </a:r>
            <a:r>
              <a:rPr lang="en-US" altLang="ko-KR" sz="2500" b="1" dirty="0"/>
              <a:t> </a:t>
            </a:r>
            <a:r>
              <a:rPr lang="ko-KR" altLang="en-US" sz="2500" b="1" dirty="0" err="1" smtClean="0"/>
              <a:t>차량정보</a:t>
            </a:r>
            <a:r>
              <a:rPr lang="ko-KR" altLang="en-US" sz="2500" b="1" dirty="0" smtClean="0"/>
              <a:t> </a:t>
            </a:r>
            <a:r>
              <a:rPr lang="ko-KR" altLang="en-US" sz="2500" b="1" dirty="0" smtClean="0"/>
              <a:t>조회</a:t>
            </a:r>
            <a:r>
              <a:rPr lang="en-US" altLang="ko-KR" sz="2500" b="1" dirty="0" smtClean="0"/>
              <a:t>, </a:t>
            </a:r>
            <a:r>
              <a:rPr lang="ko-KR" altLang="en-US" sz="2500" b="1" dirty="0" smtClean="0"/>
              <a:t>제어</a:t>
            </a: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72" y="1543964"/>
            <a:ext cx="2497837" cy="41404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60" y="1543964"/>
            <a:ext cx="2494094" cy="41477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99817" y="590186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홈 </a:t>
            </a:r>
            <a:r>
              <a:rPr lang="en-US" altLang="ko-KR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내차</a:t>
            </a:r>
            <a:r>
              <a:rPr lang="en-US" altLang="ko-KR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73" y="1543964"/>
            <a:ext cx="2504794" cy="41404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418" y="1543964"/>
            <a:ext cx="2498255" cy="4147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4768601" y="590186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홈 </a:t>
            </a:r>
            <a:r>
              <a:rPr lang="en-US" altLang="ko-KR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화물차</a:t>
            </a:r>
            <a:r>
              <a:rPr lang="en-US" altLang="ko-KR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062865" y="2332139"/>
            <a:ext cx="419449" cy="3710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90780" y="2108238"/>
            <a:ext cx="6142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터치</a:t>
            </a:r>
            <a:r>
              <a:rPr lang="en-US" altLang="ko-KR" sz="1500" dirty="0" smtClean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!</a:t>
            </a:r>
            <a:endParaRPr lang="ko-KR" altLang="en-US" sz="1500" dirty="0">
              <a:solidFill>
                <a:srgbClr val="FF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933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8389" y="8389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사용자 기능 </a:t>
            </a:r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마이 페이지</a:t>
            </a:r>
            <a:endParaRPr lang="en-US" altLang="ko-KR" sz="8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28" name="그림 27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05B3356-A88A-7D48-B71C-9DA2075ACC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AE052C-F86C-AA4F-84EB-386BBDEC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F0102-97F5-4441-A648-A1698EB8D899}"/>
              </a:ext>
            </a:extLst>
          </p:cNvPr>
          <p:cNvSpPr txBox="1"/>
          <p:nvPr/>
        </p:nvSpPr>
        <p:spPr>
          <a:xfrm>
            <a:off x="6841842" y="2805752"/>
            <a:ext cx="550747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800" dirty="0">
                <a:latin typeface="Bauhaus 93" panose="04030905020B02020C02" pitchFamily="82" charset="0"/>
              </a:rPr>
              <a:t>•</a:t>
            </a:r>
            <a:r>
              <a:rPr lang="ko-KR" altLang="en-US" sz="2500" dirty="0" smtClean="0"/>
              <a:t> </a:t>
            </a:r>
            <a:r>
              <a:rPr lang="ko-KR" altLang="en-US" sz="2500" b="1" dirty="0" smtClean="0"/>
              <a:t>마이 페이지</a:t>
            </a:r>
            <a:r>
              <a:rPr lang="ko-KR" altLang="en-US" sz="2500" dirty="0" smtClean="0"/>
              <a:t>에서 </a:t>
            </a:r>
            <a:r>
              <a:rPr lang="ko-KR" altLang="en-US" sz="2500" b="1" dirty="0" smtClean="0"/>
              <a:t>내 정보</a:t>
            </a:r>
            <a:r>
              <a:rPr lang="en-US" altLang="ko-KR" sz="2500" b="1" dirty="0" smtClean="0"/>
              <a:t>,</a:t>
            </a:r>
            <a:r>
              <a:rPr lang="ko-KR" altLang="en-US" sz="2500" b="1" dirty="0"/>
              <a:t> </a:t>
            </a:r>
            <a:endParaRPr lang="en-US" altLang="ko-KR" sz="2500" b="1" dirty="0" smtClean="0"/>
          </a:p>
          <a:p>
            <a:r>
              <a:rPr lang="en-US" altLang="ko-KR" sz="2500" b="1" dirty="0"/>
              <a:t> </a:t>
            </a:r>
            <a:r>
              <a:rPr lang="en-US" altLang="ko-KR" sz="2500" b="1" dirty="0" smtClean="0"/>
              <a:t>   </a:t>
            </a:r>
            <a:r>
              <a:rPr lang="ko-KR" altLang="en-US" sz="2500" b="1" dirty="0" smtClean="0"/>
              <a:t>차량 등록</a:t>
            </a:r>
            <a:r>
              <a:rPr lang="en-US" altLang="ko-KR" sz="2500" b="1" dirty="0" smtClean="0"/>
              <a:t>/</a:t>
            </a:r>
            <a:r>
              <a:rPr lang="ko-KR" altLang="en-US" sz="2500" b="1" dirty="0" smtClean="0"/>
              <a:t>삭제</a:t>
            </a:r>
            <a:r>
              <a:rPr lang="en-US" altLang="ko-KR" sz="2500" b="1" dirty="0" smtClean="0"/>
              <a:t>, </a:t>
            </a:r>
            <a:r>
              <a:rPr lang="ko-KR" altLang="en-US" sz="2500" b="1" dirty="0" smtClean="0"/>
              <a:t>안전 기능 </a:t>
            </a:r>
            <a:r>
              <a:rPr lang="ko-KR" altLang="en-US" sz="2500" b="1" dirty="0" err="1" smtClean="0"/>
              <a:t>푸쉬</a:t>
            </a:r>
            <a:r>
              <a:rPr lang="ko-KR" altLang="en-US" sz="2500" b="1" dirty="0" smtClean="0"/>
              <a:t> 설정  </a:t>
            </a:r>
            <a:endParaRPr lang="en-US" altLang="ko-KR" sz="2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72" y="1543964"/>
            <a:ext cx="2497837" cy="41404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60" y="1543964"/>
            <a:ext cx="2494094" cy="41477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91428" y="590186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홈 </a:t>
            </a:r>
            <a:r>
              <a:rPr lang="en-US" altLang="ko-KR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메뉴</a:t>
            </a:r>
            <a:r>
              <a:rPr lang="en-US" altLang="ko-KR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25680" y="590186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마이 페이지</a:t>
            </a:r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72" y="1543964"/>
            <a:ext cx="2528306" cy="4147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60" y="1543963"/>
            <a:ext cx="2462435" cy="41404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1101173" y="2298583"/>
            <a:ext cx="1205800" cy="343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07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사용자 기능 </a:t>
            </a:r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내 정보</a:t>
            </a:r>
            <a:endParaRPr lang="en-US" altLang="ko-KR" sz="8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28" name="그림 27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05B3356-A88A-7D48-B71C-9DA2075ACC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AE052C-F86C-AA4F-84EB-386BBDEC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F0102-97F5-4441-A648-A1698EB8D899}"/>
              </a:ext>
            </a:extLst>
          </p:cNvPr>
          <p:cNvSpPr txBox="1"/>
          <p:nvPr/>
        </p:nvSpPr>
        <p:spPr>
          <a:xfrm>
            <a:off x="6784259" y="3163537"/>
            <a:ext cx="534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800" dirty="0">
                <a:latin typeface="Bauhaus 93" panose="04030905020B02020C02" pitchFamily="82" charset="0"/>
              </a:rPr>
              <a:t>•</a:t>
            </a:r>
            <a:r>
              <a:rPr lang="ko-KR" altLang="en-US" sz="2500" dirty="0" smtClean="0"/>
              <a:t> </a:t>
            </a:r>
            <a:r>
              <a:rPr lang="ko-KR" altLang="en-US" sz="2500" b="1" dirty="0" smtClean="0"/>
              <a:t>내 정보</a:t>
            </a:r>
            <a:r>
              <a:rPr lang="ko-KR" altLang="en-US" sz="2500" dirty="0" smtClean="0"/>
              <a:t>에서 로그인 </a:t>
            </a:r>
            <a:r>
              <a:rPr lang="ko-KR" altLang="en-US" sz="2500" b="1" dirty="0" smtClean="0"/>
              <a:t>정보</a:t>
            </a:r>
            <a:r>
              <a:rPr lang="ko-KR" altLang="en-US" sz="2500" b="1" dirty="0" smtClean="0"/>
              <a:t>확인 및</a:t>
            </a:r>
            <a:r>
              <a:rPr lang="en-US" altLang="ko-KR" sz="2500" b="1" dirty="0"/>
              <a:t> </a:t>
            </a:r>
            <a:r>
              <a:rPr lang="ko-KR" altLang="en-US" sz="2500" b="1" dirty="0" smtClean="0"/>
              <a:t>수정</a:t>
            </a: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72" y="1543964"/>
            <a:ext cx="2497837" cy="41404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60" y="1543964"/>
            <a:ext cx="2494094" cy="41477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99630" y="588528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마이 페이지</a:t>
            </a:r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21527" y="590186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정보</a:t>
            </a:r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60" y="1543964"/>
            <a:ext cx="2506381" cy="4147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72" y="1543963"/>
            <a:ext cx="2462435" cy="41404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1101173" y="2013446"/>
            <a:ext cx="2462434" cy="343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16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8389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사용자 기능 </a:t>
            </a:r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차량 </a:t>
            </a:r>
            <a:r>
              <a:rPr lang="ko-KR" altLang="en-US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등록</a:t>
            </a:r>
            <a:r>
              <a:rPr lang="en-US" altLang="ko-KR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/</a:t>
            </a:r>
            <a:r>
              <a:rPr lang="ko-KR" altLang="en-US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수정</a:t>
            </a:r>
            <a:r>
              <a:rPr lang="en-US" altLang="ko-KR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/</a:t>
            </a:r>
            <a:r>
              <a:rPr lang="ko-KR" altLang="en-US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삭제</a:t>
            </a:r>
            <a:endParaRPr lang="en-US" altLang="ko-KR" sz="8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28" name="그림 27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05B3356-A88A-7D48-B71C-9DA2075ACC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AE052C-F86C-AA4F-84EB-386BBDEC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99630" y="588528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차량 등록</a:t>
            </a:r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21527" y="590186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차량</a:t>
            </a:r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정보</a:t>
            </a:r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60" y="1543964"/>
            <a:ext cx="2506381" cy="4147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71" y="1543963"/>
            <a:ext cx="2521156" cy="41404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9770" y="1504635"/>
            <a:ext cx="2545955" cy="42063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6F0102-97F5-4441-A648-A1698EB8D899}"/>
              </a:ext>
            </a:extLst>
          </p:cNvPr>
          <p:cNvSpPr txBox="1"/>
          <p:nvPr/>
        </p:nvSpPr>
        <p:spPr>
          <a:xfrm>
            <a:off x="7118082" y="2805752"/>
            <a:ext cx="531440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800" dirty="0">
                <a:latin typeface="Bauhaus 93" panose="04030905020B02020C02" pitchFamily="82" charset="0"/>
              </a:rPr>
              <a:t>•</a:t>
            </a:r>
            <a:r>
              <a:rPr lang="ko-KR" altLang="en-US" sz="2500" dirty="0"/>
              <a:t> </a:t>
            </a:r>
            <a:r>
              <a:rPr lang="ko-KR" altLang="en-US" sz="2500" b="1" dirty="0"/>
              <a:t>차량등록 페이지</a:t>
            </a:r>
            <a:r>
              <a:rPr lang="ko-KR" altLang="en-US" sz="2500" dirty="0"/>
              <a:t>에서 차량 목록 </a:t>
            </a:r>
            <a:endParaRPr lang="en-US" altLang="ko-KR" sz="2500" dirty="0" smtClean="0"/>
          </a:p>
          <a:p>
            <a:r>
              <a:rPr lang="en-US" altLang="ko-KR" sz="2500" dirty="0"/>
              <a:t> </a:t>
            </a:r>
            <a:r>
              <a:rPr lang="en-US" altLang="ko-KR" sz="2500" dirty="0" smtClean="0"/>
              <a:t>   </a:t>
            </a:r>
            <a:r>
              <a:rPr lang="ko-KR" altLang="en-US" sz="2500" dirty="0" smtClean="0"/>
              <a:t>확인 </a:t>
            </a:r>
            <a:r>
              <a:rPr lang="ko-KR" altLang="en-US" sz="2500" dirty="0"/>
              <a:t>및 차량 추가</a:t>
            </a:r>
            <a:r>
              <a:rPr lang="en-US" altLang="ko-KR" sz="2500" dirty="0"/>
              <a:t>, </a:t>
            </a:r>
            <a:r>
              <a:rPr lang="ko-KR" altLang="en-US" sz="2500" dirty="0"/>
              <a:t>수정</a:t>
            </a:r>
            <a:r>
              <a:rPr lang="en-US" altLang="ko-KR" sz="2500" dirty="0"/>
              <a:t>, </a:t>
            </a:r>
            <a:r>
              <a:rPr lang="ko-KR" altLang="en-US" sz="2500" dirty="0"/>
              <a:t>삭제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150144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사용자 기능 </a:t>
            </a:r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안전 기능 </a:t>
            </a:r>
            <a:r>
              <a:rPr lang="ko-KR" altLang="en-US" sz="1400" b="1" dirty="0" err="1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푸쉬</a:t>
            </a:r>
            <a:r>
              <a:rPr lang="ko-KR" altLang="en-US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설정</a:t>
            </a:r>
            <a:endParaRPr lang="en-US" altLang="ko-KR" sz="8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28" name="그림 27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05B3356-A88A-7D48-B71C-9DA2075ACC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AE052C-F86C-AA4F-84EB-386BBDEC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72" y="1543964"/>
            <a:ext cx="2497837" cy="41404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60" y="1543964"/>
            <a:ext cx="2494094" cy="41477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99630" y="588528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마이 페이지</a:t>
            </a:r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34298" y="585633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안전 기능 </a:t>
            </a:r>
            <a:r>
              <a:rPr lang="ko-KR" altLang="en-US" dirty="0" err="1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푸쉬</a:t>
            </a:r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설정</a:t>
            </a:r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72" y="1543963"/>
            <a:ext cx="2462435" cy="41404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60" y="1543963"/>
            <a:ext cx="2481542" cy="41404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1101173" y="2770530"/>
            <a:ext cx="2462434" cy="343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6F0102-97F5-4441-A648-A1698EB8D899}"/>
              </a:ext>
            </a:extLst>
          </p:cNvPr>
          <p:cNvSpPr txBox="1"/>
          <p:nvPr/>
        </p:nvSpPr>
        <p:spPr>
          <a:xfrm>
            <a:off x="7084855" y="2986555"/>
            <a:ext cx="568408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800" dirty="0">
                <a:latin typeface="Bauhaus 93" panose="04030905020B02020C02" pitchFamily="82" charset="0"/>
              </a:rPr>
              <a:t>•</a:t>
            </a:r>
            <a:r>
              <a:rPr lang="ko-KR" altLang="en-US" sz="2500" dirty="0"/>
              <a:t> </a:t>
            </a:r>
            <a:r>
              <a:rPr lang="ko-KR" altLang="en-US" sz="2500" b="1" dirty="0"/>
              <a:t>안전 기능 </a:t>
            </a:r>
            <a:r>
              <a:rPr lang="ko-KR" altLang="en-US" sz="2500" b="1" dirty="0" err="1"/>
              <a:t>푸쉬</a:t>
            </a:r>
            <a:r>
              <a:rPr lang="ko-KR" altLang="en-US" sz="2500" b="1" dirty="0"/>
              <a:t> 설정</a:t>
            </a:r>
            <a:r>
              <a:rPr lang="ko-KR" altLang="en-US" sz="2500" dirty="0"/>
              <a:t>에서</a:t>
            </a:r>
            <a:r>
              <a:rPr lang="en-US" altLang="ko-KR" sz="2500" dirty="0"/>
              <a:t> </a:t>
            </a:r>
            <a:endParaRPr lang="en-US" altLang="ko-KR" sz="2500" dirty="0" smtClean="0"/>
          </a:p>
          <a:p>
            <a:r>
              <a:rPr lang="ko-KR" altLang="en-US" sz="2500" b="1" dirty="0" smtClean="0"/>
              <a:t>    원하는 기능</a:t>
            </a:r>
            <a:r>
              <a:rPr lang="ko-KR" altLang="en-US" sz="2500" dirty="0" smtClean="0"/>
              <a:t>을 </a:t>
            </a:r>
            <a:r>
              <a:rPr lang="ko-KR" altLang="en-US" sz="2500" dirty="0"/>
              <a:t>선택하여 설정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47178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사용자 기능 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 </a:t>
            </a:r>
            <a:r>
              <a:rPr lang="en-US" altLang="ko-KR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Informatics </a:t>
            </a:r>
            <a:r>
              <a:rPr lang="ko-KR" altLang="en-US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차량 등록</a:t>
            </a:r>
            <a:endParaRPr lang="en-US" altLang="ko-KR" sz="8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15" name="그림 1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64ADFCE-641C-D045-82AD-2B2E34EFD5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D22AB0-7F17-9D42-A8B3-A4E69F74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3C8B75-4440-5544-9267-E1DDF9B18D4A}"/>
              </a:ext>
            </a:extLst>
          </p:cNvPr>
          <p:cNvSpPr txBox="1"/>
          <p:nvPr/>
        </p:nvSpPr>
        <p:spPr>
          <a:xfrm>
            <a:off x="857194" y="5355336"/>
            <a:ext cx="4745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000" dirty="0">
                <a:latin typeface="Bauhaus 93" panose="04030905020B02020C02" pitchFamily="82" charset="0"/>
              </a:rPr>
              <a:t>•</a:t>
            </a:r>
            <a:r>
              <a:rPr lang="en-US" altLang="ko-KR" sz="2000" dirty="0" smtClean="0"/>
              <a:t> </a:t>
            </a:r>
            <a:r>
              <a:rPr lang="ko-KR" altLang="en-US" sz="2000" dirty="0"/>
              <a:t>처음 </a:t>
            </a:r>
            <a:r>
              <a:rPr lang="en-US" altLang="ko-KR" sz="2000" dirty="0" smtClean="0"/>
              <a:t>Informatics </a:t>
            </a:r>
            <a:r>
              <a:rPr lang="ko-KR" altLang="en-US" sz="2000" dirty="0"/>
              <a:t>실행 시</a:t>
            </a:r>
            <a:r>
              <a:rPr lang="en-US" altLang="ko-KR" sz="2000" dirty="0"/>
              <a:t>, </a:t>
            </a:r>
            <a:r>
              <a:rPr lang="ko-KR" altLang="en-US" sz="2000" b="1" dirty="0"/>
              <a:t>차량 등록 </a:t>
            </a:r>
            <a:r>
              <a:rPr lang="ko-KR" altLang="en-US" sz="2000" dirty="0"/>
              <a:t>진행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7B7E84-A49E-4916-8B9D-6A169ACCA8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417" y="1798706"/>
            <a:ext cx="4745235" cy="31110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FC5C28-9D86-4568-818A-7D38195D13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6350" y="1784996"/>
            <a:ext cx="4745234" cy="31341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96D9FD-4A08-4C0B-988B-13AD0A572B7E}"/>
              </a:ext>
            </a:extLst>
          </p:cNvPr>
          <p:cNvSpPr txBox="1"/>
          <p:nvPr/>
        </p:nvSpPr>
        <p:spPr>
          <a:xfrm>
            <a:off x="6725893" y="5349974"/>
            <a:ext cx="5389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000" dirty="0">
                <a:latin typeface="Bauhaus 93" panose="04030905020B02020C02" pitchFamily="82" charset="0"/>
              </a:rPr>
              <a:t>•</a:t>
            </a:r>
            <a:r>
              <a:rPr lang="ko-KR" altLang="en-US" sz="2000" dirty="0" smtClean="0"/>
              <a:t> </a:t>
            </a:r>
            <a:r>
              <a:rPr lang="ko-KR" altLang="en-US" sz="2000" b="1" dirty="0" smtClean="0"/>
              <a:t>차량 </a:t>
            </a:r>
            <a:r>
              <a:rPr lang="en-US" altLang="ko-KR" sz="2000" b="1" dirty="0"/>
              <a:t>Type</a:t>
            </a:r>
            <a:r>
              <a:rPr lang="ko-KR" altLang="en-US" sz="2000" b="1" dirty="0"/>
              <a:t>에 따라 </a:t>
            </a:r>
            <a:r>
              <a:rPr lang="ko-KR" altLang="en-US" sz="2000" dirty="0" smtClean="0"/>
              <a:t>조회</a:t>
            </a:r>
            <a:r>
              <a:rPr lang="en-US" altLang="ko-KR" sz="2000" dirty="0"/>
              <a:t>/</a:t>
            </a:r>
            <a:r>
              <a:rPr lang="ko-KR" altLang="en-US" sz="2000" dirty="0"/>
              <a:t>제어 페이지 </a:t>
            </a:r>
            <a:r>
              <a:rPr lang="ko-KR" altLang="en-US" sz="2000" b="1" dirty="0"/>
              <a:t>변경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26635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사용자 기능 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 </a:t>
            </a:r>
            <a:r>
              <a:rPr lang="en-US" altLang="ko-KR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Informatics </a:t>
            </a:r>
            <a:r>
              <a:rPr lang="ko-KR" altLang="en-US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기본</a:t>
            </a:r>
            <a:r>
              <a:rPr lang="en-US" altLang="ko-KR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화면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15" name="그림 1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64ADFCE-641C-D045-82AD-2B2E34EFD5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D22AB0-7F17-9D42-A8B3-A4E69F74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3C8B75-4440-5544-9267-E1DDF9B18D4A}"/>
              </a:ext>
            </a:extLst>
          </p:cNvPr>
          <p:cNvSpPr txBox="1"/>
          <p:nvPr/>
        </p:nvSpPr>
        <p:spPr>
          <a:xfrm>
            <a:off x="1394089" y="5368610"/>
            <a:ext cx="4745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000" dirty="0">
                <a:latin typeface="Bauhaus 93" panose="04030905020B02020C02" pitchFamily="82" charset="0"/>
              </a:rPr>
              <a:t>•</a:t>
            </a:r>
            <a:r>
              <a:rPr lang="en-US" altLang="ko-KR" sz="2000" dirty="0" smtClean="0"/>
              <a:t> </a:t>
            </a:r>
            <a:r>
              <a:rPr lang="ko-KR" altLang="en-US" sz="2000" dirty="0"/>
              <a:t>승용차의 기본 </a:t>
            </a:r>
            <a:r>
              <a:rPr lang="ko-KR" altLang="en-US" sz="2000" b="1" dirty="0"/>
              <a:t>조회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제어 화면</a:t>
            </a:r>
            <a:endParaRPr lang="en-US" altLang="ko-KR" sz="2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7B7E84-A49E-4916-8B9D-6A169ACCA8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366" y="1798706"/>
            <a:ext cx="4735336" cy="31110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FC5C28-9D86-4568-818A-7D38195D13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1572" y="1784996"/>
            <a:ext cx="4734789" cy="31341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96D9FD-4A08-4C0B-988B-13AD0A572B7E}"/>
              </a:ext>
            </a:extLst>
          </p:cNvPr>
          <p:cNvSpPr txBox="1"/>
          <p:nvPr/>
        </p:nvSpPr>
        <p:spPr>
          <a:xfrm>
            <a:off x="7160023" y="5414667"/>
            <a:ext cx="4745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000" dirty="0">
                <a:latin typeface="Bauhaus 93" panose="04030905020B02020C02" pitchFamily="82" charset="0"/>
              </a:rPr>
              <a:t>•</a:t>
            </a:r>
            <a:r>
              <a:rPr lang="ko-KR" altLang="en-US" sz="2000" dirty="0" smtClean="0"/>
              <a:t> 화물차의 </a:t>
            </a:r>
            <a:r>
              <a:rPr lang="ko-KR" altLang="en-US" sz="2000" dirty="0"/>
              <a:t>기본 </a:t>
            </a:r>
            <a:r>
              <a:rPr lang="ko-KR" altLang="en-US" sz="2000" b="1" dirty="0"/>
              <a:t>조회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제어 화면</a:t>
            </a:r>
            <a:endParaRPr lang="en-US" altLang="ko-KR" sz="20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9CE7B6-08EA-423E-A17F-F9101DA8794C}"/>
              </a:ext>
            </a:extLst>
          </p:cNvPr>
          <p:cNvSpPr/>
          <p:nvPr/>
        </p:nvSpPr>
        <p:spPr>
          <a:xfrm>
            <a:off x="3506976" y="2560385"/>
            <a:ext cx="1045359" cy="723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F9CE7B6-08EA-423E-A17F-F9101DA8794C}"/>
              </a:ext>
            </a:extLst>
          </p:cNvPr>
          <p:cNvSpPr/>
          <p:nvPr/>
        </p:nvSpPr>
        <p:spPr>
          <a:xfrm>
            <a:off x="3506976" y="3322064"/>
            <a:ext cx="1045359" cy="723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F9CE7B6-08EA-423E-A17F-F9101DA8794C}"/>
              </a:ext>
            </a:extLst>
          </p:cNvPr>
          <p:cNvSpPr/>
          <p:nvPr/>
        </p:nvSpPr>
        <p:spPr>
          <a:xfrm>
            <a:off x="4637685" y="3179817"/>
            <a:ext cx="760016" cy="939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9CE7B6-08EA-423E-A17F-F9101DA8794C}"/>
              </a:ext>
            </a:extLst>
          </p:cNvPr>
          <p:cNvSpPr/>
          <p:nvPr/>
        </p:nvSpPr>
        <p:spPr>
          <a:xfrm>
            <a:off x="9273182" y="2560385"/>
            <a:ext cx="1045359" cy="723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F9CE7B6-08EA-423E-A17F-F9101DA8794C}"/>
              </a:ext>
            </a:extLst>
          </p:cNvPr>
          <p:cNvSpPr/>
          <p:nvPr/>
        </p:nvSpPr>
        <p:spPr>
          <a:xfrm>
            <a:off x="9273182" y="3322064"/>
            <a:ext cx="1045359" cy="723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9CE7B6-08EA-423E-A17F-F9101DA8794C}"/>
              </a:ext>
            </a:extLst>
          </p:cNvPr>
          <p:cNvSpPr/>
          <p:nvPr/>
        </p:nvSpPr>
        <p:spPr>
          <a:xfrm>
            <a:off x="10403891" y="3179817"/>
            <a:ext cx="760016" cy="939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27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사용자 기능 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 </a:t>
            </a:r>
            <a:r>
              <a:rPr lang="en-US" altLang="ko-KR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Informatics </a:t>
            </a:r>
            <a:r>
              <a:rPr lang="ko-KR" altLang="en-US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주행 및 등록 화면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15" name="그림 1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64ADFCE-641C-D045-82AD-2B2E34EFD5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D22AB0-7F17-9D42-A8B3-A4E69F74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3C8B75-4440-5544-9267-E1DDF9B18D4A}"/>
              </a:ext>
            </a:extLst>
          </p:cNvPr>
          <p:cNvSpPr txBox="1"/>
          <p:nvPr/>
        </p:nvSpPr>
        <p:spPr>
          <a:xfrm>
            <a:off x="2048431" y="5404090"/>
            <a:ext cx="4745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000" dirty="0">
                <a:latin typeface="Bauhaus 93" panose="04030905020B02020C02" pitchFamily="82" charset="0"/>
              </a:rPr>
              <a:t>•</a:t>
            </a:r>
            <a:r>
              <a:rPr lang="en-US" altLang="ko-KR" sz="2000" dirty="0" smtClean="0"/>
              <a:t> </a:t>
            </a:r>
            <a:r>
              <a:rPr lang="ko-KR" altLang="en-US" sz="2000" b="1" dirty="0"/>
              <a:t>차량 주행 </a:t>
            </a:r>
            <a:r>
              <a:rPr lang="ko-KR" altLang="en-US" sz="2000" dirty="0"/>
              <a:t>시 </a:t>
            </a:r>
            <a:r>
              <a:rPr lang="en-US" altLang="ko-KR" sz="2000" dirty="0"/>
              <a:t>UI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7B7E84-A49E-4916-8B9D-6A169ACCA8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366" y="1833356"/>
            <a:ext cx="4735336" cy="3041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96D9FD-4A08-4C0B-988B-13AD0A572B7E}"/>
              </a:ext>
            </a:extLst>
          </p:cNvPr>
          <p:cNvSpPr txBox="1"/>
          <p:nvPr/>
        </p:nvSpPr>
        <p:spPr>
          <a:xfrm>
            <a:off x="7814365" y="5450147"/>
            <a:ext cx="4745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000" dirty="0">
                <a:latin typeface="Bauhaus 93" panose="04030905020B02020C02" pitchFamily="82" charset="0"/>
              </a:rPr>
              <a:t>•</a:t>
            </a:r>
            <a:r>
              <a:rPr lang="ko-KR" altLang="en-US" sz="2000" dirty="0" smtClean="0"/>
              <a:t> </a:t>
            </a:r>
            <a:r>
              <a:rPr lang="en-US" altLang="ko-KR" sz="2000" b="1" dirty="0"/>
              <a:t>Informatics</a:t>
            </a:r>
            <a:r>
              <a:rPr lang="ko-KR" altLang="en-US" sz="2000" dirty="0" smtClean="0"/>
              <a:t> </a:t>
            </a:r>
            <a:r>
              <a:rPr lang="ko-KR" altLang="en-US" sz="2000" b="1" dirty="0" smtClean="0"/>
              <a:t>온도 제어</a:t>
            </a:r>
            <a:endParaRPr lang="en-US" altLang="ko-KR" sz="20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880814-E6FF-4EF4-81C6-E33586DBB5D4}"/>
              </a:ext>
            </a:extLst>
          </p:cNvPr>
          <p:cNvSpPr/>
          <p:nvPr/>
        </p:nvSpPr>
        <p:spPr>
          <a:xfrm>
            <a:off x="1374428" y="1833780"/>
            <a:ext cx="1238427" cy="5783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36CBF4-C827-4C87-971D-FEAC890FD938}"/>
              </a:ext>
            </a:extLst>
          </p:cNvPr>
          <p:cNvSpPr/>
          <p:nvPr/>
        </p:nvSpPr>
        <p:spPr>
          <a:xfrm>
            <a:off x="2786743" y="1840504"/>
            <a:ext cx="1339447" cy="5783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F9CE7B6-08EA-423E-A17F-F9101DA8794C}"/>
              </a:ext>
            </a:extLst>
          </p:cNvPr>
          <p:cNvSpPr/>
          <p:nvPr/>
        </p:nvSpPr>
        <p:spPr>
          <a:xfrm>
            <a:off x="4201595" y="1840502"/>
            <a:ext cx="1238427" cy="5783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87737B-C255-48D4-882D-9A419C05EC64}"/>
              </a:ext>
            </a:extLst>
          </p:cNvPr>
          <p:cNvSpPr/>
          <p:nvPr/>
        </p:nvSpPr>
        <p:spPr>
          <a:xfrm>
            <a:off x="4605931" y="4209509"/>
            <a:ext cx="834092" cy="5783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387737B-C255-48D4-882D-9A419C05EC64}"/>
              </a:ext>
            </a:extLst>
          </p:cNvPr>
          <p:cNvSpPr/>
          <p:nvPr/>
        </p:nvSpPr>
        <p:spPr>
          <a:xfrm>
            <a:off x="2718583" y="3676998"/>
            <a:ext cx="476901" cy="2559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7023" t="10917" r="7588" b="14961"/>
          <a:stretch/>
        </p:blipFill>
        <p:spPr>
          <a:xfrm>
            <a:off x="6624445" y="1840503"/>
            <a:ext cx="4709046" cy="30210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87737B-C255-48D4-882D-9A419C05EC64}"/>
              </a:ext>
            </a:extLst>
          </p:cNvPr>
          <p:cNvSpPr/>
          <p:nvPr/>
        </p:nvSpPr>
        <p:spPr>
          <a:xfrm>
            <a:off x="10416795" y="3142650"/>
            <a:ext cx="782147" cy="9279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87737B-C255-48D4-882D-9A419C05EC64}"/>
              </a:ext>
            </a:extLst>
          </p:cNvPr>
          <p:cNvSpPr/>
          <p:nvPr/>
        </p:nvSpPr>
        <p:spPr>
          <a:xfrm>
            <a:off x="8519792" y="4592385"/>
            <a:ext cx="958506" cy="238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/>
          <a:srcRect l="40121" t="78126" r="40519" b="14961"/>
          <a:stretch/>
        </p:blipFill>
        <p:spPr>
          <a:xfrm>
            <a:off x="7887927" y="4286629"/>
            <a:ext cx="2104105" cy="55529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10429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사용자 기능 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 </a:t>
            </a:r>
            <a:r>
              <a:rPr lang="en-US" altLang="ko-KR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Informatics </a:t>
            </a:r>
            <a:r>
              <a:rPr lang="ko-KR" altLang="en-US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부가 기능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15" name="그림 1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64ADFCE-641C-D045-82AD-2B2E34EFD5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D22AB0-7F17-9D42-A8B3-A4E69F74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3C8B75-4440-5544-9267-E1DDF9B18D4A}"/>
              </a:ext>
            </a:extLst>
          </p:cNvPr>
          <p:cNvSpPr txBox="1"/>
          <p:nvPr/>
        </p:nvSpPr>
        <p:spPr>
          <a:xfrm>
            <a:off x="1862128" y="5442307"/>
            <a:ext cx="4745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000" dirty="0">
                <a:latin typeface="Bauhaus 93" panose="04030905020B02020C02" pitchFamily="82" charset="0"/>
              </a:rPr>
              <a:t>•</a:t>
            </a:r>
            <a:r>
              <a:rPr lang="en-US" altLang="ko-KR" sz="2000" dirty="0" smtClean="0"/>
              <a:t> </a:t>
            </a:r>
            <a:r>
              <a:rPr lang="en-US" altLang="ko-KR" sz="2000" b="1" dirty="0"/>
              <a:t>Informatics</a:t>
            </a:r>
            <a:r>
              <a:rPr lang="ko-KR" altLang="en-US" sz="2000" dirty="0" smtClean="0"/>
              <a:t> </a:t>
            </a:r>
            <a:r>
              <a:rPr lang="ko-KR" altLang="en-US" sz="2000" b="1" dirty="0"/>
              <a:t>지도 화면</a:t>
            </a:r>
            <a:endParaRPr lang="en-US" altLang="ko-KR" sz="2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7B7E84-A49E-4916-8B9D-6A169ACCA8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331" y="1798706"/>
            <a:ext cx="4723406" cy="31110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FC5C28-9D86-4568-818A-7D38195D13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4142" y="1784996"/>
            <a:ext cx="4709649" cy="31341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96D9FD-4A08-4C0B-988B-13AD0A572B7E}"/>
              </a:ext>
            </a:extLst>
          </p:cNvPr>
          <p:cNvSpPr txBox="1"/>
          <p:nvPr/>
        </p:nvSpPr>
        <p:spPr>
          <a:xfrm>
            <a:off x="7982144" y="5442307"/>
            <a:ext cx="4745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000" dirty="0">
                <a:latin typeface="Bauhaus 93" panose="04030905020B02020C02" pitchFamily="82" charset="0"/>
              </a:rPr>
              <a:t>•</a:t>
            </a:r>
            <a:r>
              <a:rPr lang="ko-KR" altLang="en-US" sz="2000" dirty="0" smtClean="0"/>
              <a:t> </a:t>
            </a:r>
            <a:r>
              <a:rPr lang="ko-KR" altLang="en-US" sz="2000" b="1" dirty="0"/>
              <a:t>차량 정보 </a:t>
            </a:r>
            <a:r>
              <a:rPr lang="ko-KR" altLang="en-US" sz="2000" dirty="0"/>
              <a:t>조회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07276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6B2A64AE-804A-0241-BA43-73B012A23A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프로젝트 배경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1400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해결 방안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770702" y="1784459"/>
            <a:ext cx="2498889" cy="1800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rgbClr val="FFFFFF"/>
            </a:solidFill>
          </a:ln>
        </p:spPr>
        <p:txBody>
          <a:bodyPr lIns="45707" rIns="45707" anchor="b"/>
          <a:lstStyle/>
          <a:p>
            <a:pPr algn="ctr" defTabSz="533240" hangingPunct="0">
              <a:lnSpc>
                <a:spcPct val="90000"/>
              </a:lnSpc>
              <a:spcBef>
                <a:spcPts val="1799"/>
              </a:spcBef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200" kern="0">
              <a:solidFill>
                <a:srgbClr val="FFFFFF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062535" y="3492776"/>
            <a:ext cx="3904717" cy="1090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4187" y="0"/>
                </a:lnTo>
                <a:lnTo>
                  <a:pt x="17413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rgbClr val="FFFFFF"/>
            </a:solidFill>
          </a:ln>
        </p:spPr>
        <p:txBody>
          <a:bodyPr lIns="45707" rIns="45707" anchor="b"/>
          <a:lstStyle/>
          <a:p>
            <a:pPr algn="ctr" defTabSz="533240" hangingPunct="0">
              <a:lnSpc>
                <a:spcPct val="90000"/>
              </a:lnSpc>
              <a:spcBef>
                <a:spcPts val="1799"/>
              </a:spcBef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200" kern="0">
              <a:solidFill>
                <a:srgbClr val="FFFFFF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49820" y="4404067"/>
            <a:ext cx="5136195" cy="1033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017" y="0"/>
                </a:lnTo>
                <a:lnTo>
                  <a:pt x="18583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FFFFFF"/>
            </a:solidFill>
          </a:ln>
        </p:spPr>
        <p:txBody>
          <a:bodyPr lIns="45707" rIns="45707" anchor="b"/>
          <a:lstStyle/>
          <a:p>
            <a:pPr algn="ctr" defTabSz="533240" hangingPunct="0">
              <a:lnSpc>
                <a:spcPct val="90000"/>
              </a:lnSpc>
              <a:spcBef>
                <a:spcPts val="1799"/>
              </a:spcBef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200" kern="0">
              <a:solidFill>
                <a:srgbClr val="FFFFFF"/>
              </a:solidFill>
              <a:latin typeface="Helvetica"/>
              <a:cs typeface="Helvetica"/>
              <a:sym typeface="Helvetica"/>
            </a:endParaRPr>
          </a:p>
        </p:txBody>
      </p:sp>
      <p:sp>
        <p:nvSpPr>
          <p:cNvPr id="12" name="TextBox 34"/>
          <p:cNvSpPr txBox="1"/>
          <p:nvPr/>
        </p:nvSpPr>
        <p:spPr>
          <a:xfrm>
            <a:off x="1614255" y="4495462"/>
            <a:ext cx="2784901" cy="828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07" rIns="45707">
            <a:spAutoFit/>
          </a:bodyPr>
          <a:lstStyle>
            <a:lvl1pPr algn="ctr">
              <a:lnSpc>
                <a:spcPct val="110000"/>
              </a:lnSpc>
              <a:defRPr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1087117" hangingPunct="0"/>
            <a:r>
              <a:rPr lang="en-US" sz="22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IoT, </a:t>
            </a:r>
            <a:r>
              <a:rPr lang="en-US" sz="2200" b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BigData</a:t>
            </a:r>
            <a:r>
              <a:rPr lang="en-US" sz="22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, Cloud</a:t>
            </a:r>
          </a:p>
          <a:p>
            <a:pPr defTabSz="1087117" hangingPunct="0"/>
            <a:r>
              <a:rPr lang="en-US" sz="22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Technology</a:t>
            </a:r>
            <a:endParaRPr sz="22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  <a:cs typeface="Helvetica"/>
            </a:endParaRPr>
          </a:p>
        </p:txBody>
      </p:sp>
      <p:sp>
        <p:nvSpPr>
          <p:cNvPr id="13" name="TextBox 35"/>
          <p:cNvSpPr txBox="1"/>
          <p:nvPr/>
        </p:nvSpPr>
        <p:spPr>
          <a:xfrm>
            <a:off x="2059695" y="3712330"/>
            <a:ext cx="1902126" cy="456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07" rIns="45707">
            <a:spAutoFit/>
          </a:bodyPr>
          <a:lstStyle>
            <a:lvl1pPr algn="ctr">
              <a:lnSpc>
                <a:spcPct val="110000"/>
              </a:lnSpc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1087117" hangingPunct="0"/>
            <a:r>
              <a:rPr lang="ko-KR" altLang="en-US" sz="22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안전 기능 제공</a:t>
            </a:r>
            <a:endParaRPr sz="22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  <a:cs typeface="Helvetica"/>
            </a:endParaRPr>
          </a:p>
        </p:txBody>
      </p:sp>
      <p:sp>
        <p:nvSpPr>
          <p:cNvPr id="14" name="TextBox 36"/>
          <p:cNvSpPr txBox="1"/>
          <p:nvPr/>
        </p:nvSpPr>
        <p:spPr>
          <a:xfrm>
            <a:off x="2229160" y="2706347"/>
            <a:ext cx="1572001" cy="456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07" rIns="45707">
            <a:spAutoFit/>
          </a:bodyPr>
          <a:lstStyle>
            <a:lvl1pPr algn="ctr">
              <a:lnSpc>
                <a:spcPct val="110000"/>
              </a:lnSpc>
              <a:defRPr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1087117" hangingPunct="0"/>
            <a:r>
              <a:rPr lang="ko-KR" altLang="en-US" sz="22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안전성 제고</a:t>
            </a:r>
            <a:endParaRPr sz="22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  <a:cs typeface="Helvetica"/>
            </a:endParaRPr>
          </a:p>
        </p:txBody>
      </p:sp>
      <p:sp>
        <p:nvSpPr>
          <p:cNvPr id="16" name="Straight Connector 7"/>
          <p:cNvSpPr/>
          <p:nvPr/>
        </p:nvSpPr>
        <p:spPr>
          <a:xfrm flipH="1">
            <a:off x="6108121" y="-33102"/>
            <a:ext cx="1" cy="8212682"/>
          </a:xfrm>
          <a:prstGeom prst="line">
            <a:avLst/>
          </a:prstGeom>
          <a:ln w="3175">
            <a:solidFill>
              <a:srgbClr val="D9D9D9"/>
            </a:solidFill>
            <a:prstDash val="dot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07" rIns="45707"/>
          <a:lstStyle/>
          <a:p>
            <a:pPr defTabSz="1087117" hangingPunct="0"/>
            <a:endParaRPr sz="4299" kern="0">
              <a:solidFill>
                <a:srgbClr val="999999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3" name="TextBox 16"/>
          <p:cNvSpPr txBox="1"/>
          <p:nvPr/>
        </p:nvSpPr>
        <p:spPr>
          <a:xfrm>
            <a:off x="3789783" y="2067813"/>
            <a:ext cx="10741403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07" rIns="45707">
            <a:spAutoFit/>
          </a:bodyPr>
          <a:lstStyle/>
          <a:p>
            <a:pPr algn="ctr" defTabSz="1087117" hangingPunct="0">
              <a:lnSpc>
                <a:spcPct val="110000"/>
              </a:lnSpc>
              <a:defRPr sz="4800">
                <a:solidFill>
                  <a:srgbClr val="1F98D8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ko-KR" altLang="en-US" sz="2000" kern="0" dirty="0">
                <a:solidFill>
                  <a:srgbClr val="1F98D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  <a:sym typeface="Helvetica"/>
              </a:rPr>
              <a:t>안전한 차량</a:t>
            </a:r>
            <a:r>
              <a:rPr lang="en-US" altLang="ko-KR" sz="2000" kern="0" dirty="0">
                <a:solidFill>
                  <a:srgbClr val="1F98D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  <a:sym typeface="Helvetica"/>
              </a:rPr>
              <a:t>,</a:t>
            </a:r>
            <a:r>
              <a:rPr lang="ko-KR" altLang="en-US" sz="2000" kern="0" dirty="0">
                <a:solidFill>
                  <a:srgbClr val="1F98D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  <a:sym typeface="Helvetica"/>
              </a:rPr>
              <a:t> 안전한 세상</a:t>
            </a:r>
            <a:endParaRPr sz="2000" kern="0" dirty="0">
              <a:solidFill>
                <a:srgbClr val="1F98D8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Helvetica"/>
              <a:sym typeface="Helvetica"/>
            </a:endParaRPr>
          </a:p>
        </p:txBody>
      </p:sp>
      <p:graphicFrame>
        <p:nvGraphicFramePr>
          <p:cNvPr id="57" name="Chart 9"/>
          <p:cNvGraphicFramePr/>
          <p:nvPr>
            <p:extLst>
              <p:ext uri="{D42A27DB-BD31-4B8C-83A1-F6EECF244321}">
                <p14:modId xmlns:p14="http://schemas.microsoft.com/office/powerpoint/2010/main" val="207993117"/>
              </p:ext>
            </p:extLst>
          </p:nvPr>
        </p:nvGraphicFramePr>
        <p:xfrm>
          <a:off x="6665033" y="2729311"/>
          <a:ext cx="1454022" cy="1454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8" name="Chart 11"/>
          <p:cNvGraphicFramePr/>
          <p:nvPr>
            <p:extLst>
              <p:ext uri="{D42A27DB-BD31-4B8C-83A1-F6EECF244321}">
                <p14:modId xmlns:p14="http://schemas.microsoft.com/office/powerpoint/2010/main" val="2856342328"/>
              </p:ext>
            </p:extLst>
          </p:nvPr>
        </p:nvGraphicFramePr>
        <p:xfrm>
          <a:off x="8431540" y="2746914"/>
          <a:ext cx="1454023" cy="1454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9" name="Chart 13"/>
          <p:cNvGraphicFramePr/>
          <p:nvPr>
            <p:extLst>
              <p:ext uri="{D42A27DB-BD31-4B8C-83A1-F6EECF244321}">
                <p14:modId xmlns:p14="http://schemas.microsoft.com/office/powerpoint/2010/main" val="2621630378"/>
              </p:ext>
            </p:extLst>
          </p:nvPr>
        </p:nvGraphicFramePr>
        <p:xfrm>
          <a:off x="10152581" y="2724318"/>
          <a:ext cx="1454023" cy="1454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0" name="원"/>
          <p:cNvSpPr/>
          <p:nvPr/>
        </p:nvSpPr>
        <p:spPr>
          <a:xfrm>
            <a:off x="6788564" y="2824580"/>
            <a:ext cx="1235222" cy="123522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07" rIns="45707" anchor="ctr"/>
          <a:lstStyle/>
          <a:p>
            <a:pPr defTabSz="1087117" hangingPunct="0"/>
            <a:endParaRPr sz="4299" kern="0">
              <a:solidFill>
                <a:srgbClr val="999999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61" name="원"/>
          <p:cNvSpPr/>
          <p:nvPr/>
        </p:nvSpPr>
        <p:spPr>
          <a:xfrm>
            <a:off x="8546524" y="2842183"/>
            <a:ext cx="1235222" cy="123522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07" rIns="45707" anchor="ctr"/>
          <a:lstStyle/>
          <a:p>
            <a:pPr defTabSz="1087117" hangingPunct="0"/>
            <a:endParaRPr sz="3200" kern="0">
              <a:solidFill>
                <a:srgbClr val="999999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62" name="원"/>
          <p:cNvSpPr/>
          <p:nvPr/>
        </p:nvSpPr>
        <p:spPr>
          <a:xfrm>
            <a:off x="10275961" y="2819587"/>
            <a:ext cx="1235222" cy="123522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07" rIns="45707" anchor="ctr"/>
          <a:lstStyle/>
          <a:p>
            <a:pPr defTabSz="1087117" hangingPunct="0"/>
            <a:endParaRPr sz="4299" kern="0">
              <a:solidFill>
                <a:srgbClr val="999999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63" name="TextBox 1"/>
          <p:cNvSpPr txBox="1"/>
          <p:nvPr/>
        </p:nvSpPr>
        <p:spPr>
          <a:xfrm>
            <a:off x="6433844" y="3121278"/>
            <a:ext cx="1942532" cy="707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4" tIns="121894" rIns="121894" bIns="121894" anchor="ctr">
            <a:spAutoFit/>
          </a:bodyPr>
          <a:lstStyle>
            <a:lvl1pPr algn="ctr" defTabSz="1219261">
              <a:defRPr sz="4400" spc="-3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1218895" hangingPunct="0"/>
            <a:r>
              <a:rPr lang="en-US" altLang="ko-KR" sz="3000" kern="0" spc="-150" dirty="0">
                <a:solidFill>
                  <a:srgbClr val="99999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IoT</a:t>
            </a:r>
            <a:endParaRPr sz="3000" kern="0" spc="-150" dirty="0">
              <a:solidFill>
                <a:srgbClr val="999999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Helvetica"/>
            </a:endParaRPr>
          </a:p>
        </p:txBody>
      </p:sp>
      <p:sp>
        <p:nvSpPr>
          <p:cNvPr id="64" name="TextBox 1"/>
          <p:cNvSpPr txBox="1"/>
          <p:nvPr/>
        </p:nvSpPr>
        <p:spPr>
          <a:xfrm>
            <a:off x="8083846" y="3161547"/>
            <a:ext cx="2155174" cy="630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894" tIns="121894" rIns="121894" bIns="121894" anchor="ctr">
            <a:spAutoFit/>
          </a:bodyPr>
          <a:lstStyle>
            <a:lvl1pPr algn="ctr" defTabSz="1219261">
              <a:defRPr sz="4400" spc="-3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1218895" hangingPunct="0"/>
            <a:r>
              <a:rPr lang="ko-KR" altLang="en-US" sz="2500" kern="0" spc="-150" dirty="0">
                <a:solidFill>
                  <a:srgbClr val="99999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빅데이터</a:t>
            </a:r>
            <a:endParaRPr sz="2500" kern="0" spc="-150" dirty="0">
              <a:solidFill>
                <a:srgbClr val="999999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Helvetica"/>
            </a:endParaRPr>
          </a:p>
        </p:txBody>
      </p:sp>
      <p:sp>
        <p:nvSpPr>
          <p:cNvPr id="65" name="TextBox 1"/>
          <p:cNvSpPr txBox="1"/>
          <p:nvPr/>
        </p:nvSpPr>
        <p:spPr>
          <a:xfrm>
            <a:off x="9901681" y="3099193"/>
            <a:ext cx="1942532" cy="707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4" tIns="121894" rIns="121894" bIns="121894" anchor="ctr">
            <a:spAutoFit/>
          </a:bodyPr>
          <a:lstStyle>
            <a:lvl1pPr algn="ctr" defTabSz="1219261">
              <a:defRPr sz="4400" spc="-3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defTabSz="1218895" hangingPunct="0"/>
            <a:r>
              <a:rPr lang="en-US" sz="3000" kern="0" spc="-150" dirty="0">
                <a:solidFill>
                  <a:srgbClr val="99999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Cloud</a:t>
            </a:r>
            <a:endParaRPr sz="3000" kern="0" spc="-150" dirty="0">
              <a:solidFill>
                <a:srgbClr val="999999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Helvetica"/>
            </a:endParaRPr>
          </a:p>
        </p:txBody>
      </p:sp>
      <p:sp>
        <p:nvSpPr>
          <p:cNvPr id="66" name="Title 20"/>
          <p:cNvSpPr txBox="1"/>
          <p:nvPr/>
        </p:nvSpPr>
        <p:spPr>
          <a:xfrm>
            <a:off x="3876215" y="4560141"/>
            <a:ext cx="10664853" cy="634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07" rIns="45707" anchor="ctr">
            <a:spAutoFit/>
          </a:bodyPr>
          <a:lstStyle>
            <a:lvl1pPr defTabSz="457200">
              <a:lnSpc>
                <a:spcPct val="130000"/>
              </a:lnSpc>
              <a:defRPr sz="2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ctr" defTabSz="457063" hangingPunct="0"/>
            <a:r>
              <a:rPr lang="ko-KR" altLang="en-US" sz="1400" kern="0" dirty="0">
                <a:solidFill>
                  <a:srgbClr val="19232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위 </a:t>
            </a:r>
            <a:r>
              <a:rPr lang="en-US" altLang="ko-KR" sz="1400" kern="0" dirty="0">
                <a:solidFill>
                  <a:srgbClr val="19232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3</a:t>
            </a:r>
            <a:r>
              <a:rPr lang="ko-KR" altLang="en-US" sz="1400" kern="0" dirty="0">
                <a:solidFill>
                  <a:srgbClr val="19232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가지 기술을 기반으로 고객에게 안전 서비스를 제공하면 어떨까요</a:t>
            </a:r>
            <a:r>
              <a:rPr lang="en-US" altLang="ko-KR" sz="1400" kern="0" dirty="0">
                <a:solidFill>
                  <a:srgbClr val="19232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?</a:t>
            </a:r>
          </a:p>
          <a:p>
            <a:pPr algn="ctr" defTabSz="457063" hangingPunct="0"/>
            <a:r>
              <a:rPr lang="ko-KR" altLang="en-US" sz="1400" kern="0" dirty="0">
                <a:solidFill>
                  <a:srgbClr val="99999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고객은 더 안전하게 차량을 이용하고</a:t>
            </a:r>
            <a:r>
              <a:rPr lang="en-US" altLang="ko-KR" sz="1400" kern="0" dirty="0">
                <a:solidFill>
                  <a:srgbClr val="99999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,</a:t>
            </a:r>
            <a:r>
              <a:rPr lang="ko-KR" altLang="en-US" sz="1400" kern="0" dirty="0">
                <a:solidFill>
                  <a:srgbClr val="99999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 차량 관련 사고 수를 낮출 수 있습니다</a:t>
            </a:r>
            <a:r>
              <a:rPr lang="en-US" altLang="ko-KR" sz="1400" kern="0" dirty="0">
                <a:solidFill>
                  <a:srgbClr val="99999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Helvetica"/>
              </a:rPr>
              <a:t>.</a:t>
            </a:r>
            <a:endParaRPr sz="1400" kern="0" dirty="0">
              <a:solidFill>
                <a:srgbClr val="999999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2346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관리자 기능 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7D9FEB5E-1B30-BE45-B6EB-0BC434B00FD6}"/>
              </a:ext>
            </a:extLst>
          </p:cNvPr>
          <p:cNvSpPr txBox="1">
            <a:spLocks/>
          </p:cNvSpPr>
          <p:nvPr/>
        </p:nvSpPr>
        <p:spPr>
          <a:xfrm>
            <a:off x="816066" y="4413125"/>
            <a:ext cx="3685640" cy="49661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defPPr>
              <a:defRPr lang="ko-KR"/>
            </a:defPPr>
            <a:lvl1pPr indent="0" algn="ctr" defTabSz="1087636" latinLnBrk="0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100">
                <a:latin typeface="NanumSquare" panose="020B0600000101010101" pitchFamily="34" charset="-127"/>
                <a:ea typeface="NanumSquare" panose="020B0600000101010101" pitchFamily="34" charset="-127"/>
                <a:cs typeface="Lato Light" charset="0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1800" dirty="0" smtClean="0"/>
              <a:t>시각화 된 </a:t>
            </a:r>
            <a:r>
              <a:rPr lang="ko-KR" altLang="en-US" sz="1800" dirty="0"/>
              <a:t>데이터 제공</a:t>
            </a:r>
            <a:endParaRPr lang="en-US" altLang="ko-KR" sz="1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D8FB961-FA66-304C-9E29-444159FE6BFC}"/>
              </a:ext>
            </a:extLst>
          </p:cNvPr>
          <p:cNvSpPr txBox="1"/>
          <p:nvPr/>
        </p:nvSpPr>
        <p:spPr>
          <a:xfrm>
            <a:off x="1680798" y="3968332"/>
            <a:ext cx="1920822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400" b="1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Lato Black" charset="0"/>
              </a:defRPr>
            </a:lvl1pPr>
          </a:lstStyle>
          <a:p>
            <a:r>
              <a:rPr lang="en-US" altLang="ko-Kore-KR" sz="2000" dirty="0">
                <a:solidFill>
                  <a:srgbClr val="0D143C"/>
                </a:solidFill>
              </a:rPr>
              <a:t>Dashboard</a:t>
            </a:r>
          </a:p>
        </p:txBody>
      </p:sp>
      <p:sp>
        <p:nvSpPr>
          <p:cNvPr id="73" name="Oval 28">
            <a:extLst>
              <a:ext uri="{FF2B5EF4-FFF2-40B4-BE49-F238E27FC236}">
                <a16:creationId xmlns:a16="http://schemas.microsoft.com/office/drawing/2014/main" id="{D9500B81-7578-784E-804D-5277A40A41E6}"/>
              </a:ext>
            </a:extLst>
          </p:cNvPr>
          <p:cNvSpPr/>
          <p:nvPr/>
        </p:nvSpPr>
        <p:spPr>
          <a:xfrm>
            <a:off x="1961691" y="2289183"/>
            <a:ext cx="1368545" cy="136854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75" name="Oval 28">
            <a:extLst>
              <a:ext uri="{FF2B5EF4-FFF2-40B4-BE49-F238E27FC236}">
                <a16:creationId xmlns:a16="http://schemas.microsoft.com/office/drawing/2014/main" id="{015AE641-BBDA-8E49-A3E7-28CC2FD0354C}"/>
              </a:ext>
            </a:extLst>
          </p:cNvPr>
          <p:cNvSpPr/>
          <p:nvPr/>
        </p:nvSpPr>
        <p:spPr>
          <a:xfrm>
            <a:off x="5463843" y="2309702"/>
            <a:ext cx="1368545" cy="136854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8494C84-2C76-874F-BBA7-65565C7C6350}"/>
              </a:ext>
            </a:extLst>
          </p:cNvPr>
          <p:cNvSpPr txBox="1"/>
          <p:nvPr/>
        </p:nvSpPr>
        <p:spPr>
          <a:xfrm>
            <a:off x="5176818" y="3966727"/>
            <a:ext cx="2067960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400" b="1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Lato Black" charset="0"/>
              </a:defRPr>
            </a:lvl1pPr>
          </a:lstStyle>
          <a:p>
            <a:r>
              <a:rPr lang="en-US" altLang="ko-Kore-KR" sz="2000" dirty="0">
                <a:solidFill>
                  <a:srgbClr val="0D143C"/>
                </a:solidFill>
              </a:rPr>
              <a:t>Charts &amp; </a:t>
            </a:r>
            <a:r>
              <a:rPr lang="en-US" altLang="ko-Kore-KR" sz="2000" dirty="0" smtClean="0">
                <a:solidFill>
                  <a:srgbClr val="0D143C"/>
                </a:solidFill>
              </a:rPr>
              <a:t>Tables</a:t>
            </a:r>
            <a:endParaRPr lang="en-US" altLang="ko-Kore-KR" sz="2000" dirty="0">
              <a:solidFill>
                <a:srgbClr val="0D143C"/>
              </a:solidFill>
            </a:endParaRPr>
          </a:p>
        </p:txBody>
      </p:sp>
      <p:sp>
        <p:nvSpPr>
          <p:cNvPr id="78" name="Subtitle 2">
            <a:extLst>
              <a:ext uri="{FF2B5EF4-FFF2-40B4-BE49-F238E27FC236}">
                <a16:creationId xmlns:a16="http://schemas.microsoft.com/office/drawing/2014/main" id="{39C44F30-5308-F748-8791-DB685BA89F45}"/>
              </a:ext>
            </a:extLst>
          </p:cNvPr>
          <p:cNvSpPr txBox="1">
            <a:spLocks/>
          </p:cNvSpPr>
          <p:nvPr/>
        </p:nvSpPr>
        <p:spPr>
          <a:xfrm>
            <a:off x="3343756" y="4408982"/>
            <a:ext cx="5630893" cy="49661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defPPr>
              <a:defRPr lang="ko-KR"/>
            </a:defPPr>
            <a:lvl1pPr indent="0" algn="ctr" defTabSz="1087636" latinLnBrk="0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100">
                <a:latin typeface="NanumSquare" panose="020B0600000101010101" pitchFamily="34" charset="-127"/>
                <a:ea typeface="NanumSquare" panose="020B0600000101010101" pitchFamily="34" charset="-127"/>
                <a:cs typeface="Lato Light" charset="0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1800" dirty="0"/>
              <a:t>차량 관련 통계 및 </a:t>
            </a:r>
            <a:r>
              <a:rPr lang="ko-KR" altLang="en-US" sz="1800" dirty="0" smtClean="0"/>
              <a:t>분류 별 </a:t>
            </a:r>
            <a:r>
              <a:rPr lang="ko-KR" altLang="en-US" sz="1800" dirty="0"/>
              <a:t>차트 제공</a:t>
            </a:r>
            <a:endParaRPr lang="en-US" sz="1800" dirty="0"/>
          </a:p>
        </p:txBody>
      </p:sp>
      <p:cxnSp>
        <p:nvCxnSpPr>
          <p:cNvPr id="91" name="Straight Connector 86">
            <a:extLst>
              <a:ext uri="{FF2B5EF4-FFF2-40B4-BE49-F238E27FC236}">
                <a16:creationId xmlns:a16="http://schemas.microsoft.com/office/drawing/2014/main" id="{AB55B35F-516B-D347-BECA-45C2880E7B5D}"/>
              </a:ext>
            </a:extLst>
          </p:cNvPr>
          <p:cNvCxnSpPr>
            <a:cxnSpLocks/>
          </p:cNvCxnSpPr>
          <p:nvPr/>
        </p:nvCxnSpPr>
        <p:spPr>
          <a:xfrm flipH="1">
            <a:off x="4186770" y="2249855"/>
            <a:ext cx="8184" cy="348998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그림 92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A570FBC7-1BE7-5A4D-8B66-7C2EB0D16B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44" name="Oval 28">
            <a:extLst>
              <a:ext uri="{FF2B5EF4-FFF2-40B4-BE49-F238E27FC236}">
                <a16:creationId xmlns:a16="http://schemas.microsoft.com/office/drawing/2014/main" id="{015AE641-BBDA-8E49-A3E7-28CC2FD0354C}"/>
              </a:ext>
            </a:extLst>
          </p:cNvPr>
          <p:cNvSpPr/>
          <p:nvPr/>
        </p:nvSpPr>
        <p:spPr>
          <a:xfrm>
            <a:off x="8920826" y="2308637"/>
            <a:ext cx="1368545" cy="136854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8494C84-2C76-874F-BBA7-65565C7C6350}"/>
              </a:ext>
            </a:extLst>
          </p:cNvPr>
          <p:cNvSpPr txBox="1"/>
          <p:nvPr/>
        </p:nvSpPr>
        <p:spPr>
          <a:xfrm>
            <a:off x="8356530" y="3928834"/>
            <a:ext cx="26350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1400" b="1">
                <a:solidFill>
                  <a:schemeClr val="tx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Lato Black" charset="0"/>
              </a:defRPr>
            </a:lvl1pPr>
          </a:lstStyle>
          <a:p>
            <a:r>
              <a:rPr lang="en-US" altLang="ko-Kore-KR" sz="2000" dirty="0">
                <a:solidFill>
                  <a:srgbClr val="0D143C"/>
                </a:solidFill>
              </a:rPr>
              <a:t>Inquiry &amp; </a:t>
            </a:r>
            <a:r>
              <a:rPr lang="en-US" altLang="ko-Kore-KR" sz="2000" dirty="0" smtClean="0">
                <a:solidFill>
                  <a:srgbClr val="0D143C"/>
                </a:solidFill>
              </a:rPr>
              <a:t>Messaging</a:t>
            </a:r>
            <a:endParaRPr lang="en-US" altLang="ko-Kore-KR" sz="2000" dirty="0">
              <a:solidFill>
                <a:srgbClr val="0D143C"/>
              </a:solidFill>
            </a:endParaRP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39C44F30-5308-F748-8791-DB685BA89F45}"/>
              </a:ext>
            </a:extLst>
          </p:cNvPr>
          <p:cNvSpPr txBox="1">
            <a:spLocks/>
          </p:cNvSpPr>
          <p:nvPr/>
        </p:nvSpPr>
        <p:spPr>
          <a:xfrm>
            <a:off x="6841788" y="4395493"/>
            <a:ext cx="5630893" cy="49661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defPPr>
              <a:defRPr lang="ko-KR"/>
            </a:defPPr>
            <a:lvl1pPr indent="0" algn="ctr" defTabSz="1087636" latinLnBrk="0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100">
                <a:latin typeface="NanumSquare" panose="020B0600000101010101" pitchFamily="34" charset="-127"/>
                <a:ea typeface="NanumSquare" panose="020B0600000101010101" pitchFamily="34" charset="-127"/>
                <a:cs typeface="Lato Light" charset="0"/>
              </a:defRPr>
            </a:lvl1pPr>
            <a:lvl2pPr marL="108763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 latinLnBrk="0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 latinLnBrk="0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1800" dirty="0"/>
              <a:t>회원 조회 및 메시지 기능</a:t>
            </a:r>
            <a:endParaRPr lang="en-US" sz="18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EDF99D6A-8E7D-724C-BB74-9738AAFF95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9" t="8287" r="17371" b="25163"/>
          <a:stretch/>
        </p:blipFill>
        <p:spPr>
          <a:xfrm>
            <a:off x="9172324" y="2536428"/>
            <a:ext cx="885503" cy="901079"/>
          </a:xfrm>
          <a:prstGeom prst="rect">
            <a:avLst/>
          </a:prstGeom>
        </p:spPr>
      </p:pic>
      <p:cxnSp>
        <p:nvCxnSpPr>
          <p:cNvPr id="49" name="Straight Connector 86">
            <a:extLst>
              <a:ext uri="{FF2B5EF4-FFF2-40B4-BE49-F238E27FC236}">
                <a16:creationId xmlns:a16="http://schemas.microsoft.com/office/drawing/2014/main" id="{AB55B35F-516B-D347-BECA-45C2880E7B5D}"/>
              </a:ext>
            </a:extLst>
          </p:cNvPr>
          <p:cNvCxnSpPr>
            <a:cxnSpLocks/>
          </p:cNvCxnSpPr>
          <p:nvPr/>
        </p:nvCxnSpPr>
        <p:spPr>
          <a:xfrm flipH="1">
            <a:off x="8049212" y="2249855"/>
            <a:ext cx="8184" cy="348998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 descr="원형 차트 윤곽선">
            <a:extLst>
              <a:ext uri="{FF2B5EF4-FFF2-40B4-BE49-F238E27FC236}">
                <a16:creationId xmlns:a16="http://schemas.microsoft.com/office/drawing/2014/main" id="{A951C524-BD32-4B40-91F2-0C4C016C44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30821" y="2445541"/>
            <a:ext cx="1060105" cy="1060105"/>
          </a:xfrm>
          <a:prstGeom prst="rect">
            <a:avLst/>
          </a:prstGeom>
        </p:spPr>
      </p:pic>
      <p:pic>
        <p:nvPicPr>
          <p:cNvPr id="24" name="그래픽 23" descr="상향 추세 윤곽선">
            <a:extLst>
              <a:ext uri="{FF2B5EF4-FFF2-40B4-BE49-F238E27FC236}">
                <a16:creationId xmlns:a16="http://schemas.microsoft.com/office/drawing/2014/main" id="{5B2BFE80-25F8-4DA2-936D-CB574DE713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683713" y="2495915"/>
            <a:ext cx="928804" cy="928804"/>
          </a:xfrm>
          <a:prstGeom prst="rect">
            <a:avLst/>
          </a:prstGeom>
        </p:spPr>
      </p:pic>
      <p:sp>
        <p:nvSpPr>
          <p:cNvPr id="25" name="슬라이드 번호 개체 틀 1">
            <a:extLst>
              <a:ext uri="{FF2B5EF4-FFF2-40B4-BE49-F238E27FC236}">
                <a16:creationId xmlns:a16="http://schemas.microsoft.com/office/drawing/2014/main" id="{A7C659D6-502E-4CF1-99CC-B5D3AB5F9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1E9CC31-2EA2-46CA-8391-80B819DB789C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442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관리자 기능 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 </a:t>
            </a:r>
            <a:r>
              <a:rPr lang="ko-KR" altLang="en-US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관리자 웹 로그인</a:t>
            </a:r>
            <a:endParaRPr lang="en-US" altLang="ko-KR" sz="8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15" name="그림 1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64ADFCE-641C-D045-82AD-2B2E34EFD5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D22AB0-7F17-9D42-A8B3-A4E69F74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AE6085-B06F-4185-B9E4-F48715A45249}"/>
              </a:ext>
            </a:extLst>
          </p:cNvPr>
          <p:cNvSpPr txBox="1"/>
          <p:nvPr/>
        </p:nvSpPr>
        <p:spPr>
          <a:xfrm>
            <a:off x="5964732" y="2701121"/>
            <a:ext cx="61993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500" dirty="0" smtClean="0">
                <a:latin typeface="Bauhaus 93" panose="04030905020B02020C02" pitchFamily="82" charset="0"/>
              </a:rPr>
              <a:t>• </a:t>
            </a:r>
            <a:r>
              <a:rPr lang="ko-KR" altLang="en-US" sz="2500" dirty="0" smtClean="0">
                <a:latin typeface="Bauhaus 93" panose="04030905020B02020C02" pitchFamily="82" charset="0"/>
              </a:rPr>
              <a:t>관리자 계정으로 </a:t>
            </a:r>
            <a:r>
              <a:rPr lang="ko-KR" altLang="en-US" sz="2500" b="1" dirty="0" smtClean="0">
                <a:latin typeface="Bauhaus 93" panose="04030905020B02020C02" pitchFamily="82" charset="0"/>
              </a:rPr>
              <a:t>웹 관리자 사이트</a:t>
            </a:r>
            <a:r>
              <a:rPr lang="ko-KR" altLang="en-US" sz="2500" b="1" dirty="0">
                <a:latin typeface="Bauhaus 93" panose="04030905020B02020C02" pitchFamily="82" charset="0"/>
              </a:rPr>
              <a:t>에</a:t>
            </a:r>
            <a:r>
              <a:rPr lang="ko-KR" altLang="en-US" sz="2500" b="1" dirty="0" smtClean="0">
                <a:latin typeface="Bauhaus 93" panose="04030905020B02020C02" pitchFamily="82" charset="0"/>
              </a:rPr>
              <a:t> 로그인</a:t>
            </a:r>
            <a:endParaRPr lang="en-US" altLang="ko-KR" sz="25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859" y="1727795"/>
            <a:ext cx="5507865" cy="33421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670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관리자 기능 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 대시보드</a:t>
            </a:r>
            <a:endParaRPr lang="en-US" altLang="ko-KR" sz="8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15" name="그림 1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64ADFCE-641C-D045-82AD-2B2E34EFD5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D22AB0-7F17-9D42-A8B3-A4E69F74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AE6085-B06F-4185-B9E4-F48715A45249}"/>
              </a:ext>
            </a:extLst>
          </p:cNvPr>
          <p:cNvSpPr txBox="1"/>
          <p:nvPr/>
        </p:nvSpPr>
        <p:spPr>
          <a:xfrm>
            <a:off x="6540564" y="2170207"/>
            <a:ext cx="558152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500" dirty="0">
                <a:latin typeface="Bauhaus 93" panose="04030905020B02020C02" pitchFamily="82" charset="0"/>
              </a:rPr>
              <a:t>•</a:t>
            </a:r>
            <a:r>
              <a:rPr lang="ko-KR" altLang="en-US" sz="2500" dirty="0"/>
              <a:t> 대시보드를 </a:t>
            </a:r>
            <a:r>
              <a:rPr lang="ko-KR" altLang="en-US" sz="2500" dirty="0" smtClean="0"/>
              <a:t>통한 기간 별</a:t>
            </a:r>
            <a:r>
              <a:rPr lang="en-US" altLang="ko-KR" sz="2500" dirty="0"/>
              <a:t> </a:t>
            </a:r>
            <a:endParaRPr lang="en-US" altLang="ko-KR" sz="2500" dirty="0" smtClean="0"/>
          </a:p>
          <a:p>
            <a:r>
              <a:rPr lang="ko-KR" altLang="en-US" sz="2500" b="1" dirty="0" smtClean="0"/>
              <a:t>   경보 </a:t>
            </a:r>
            <a:r>
              <a:rPr lang="ko-KR" altLang="en-US" sz="2500" b="1" dirty="0" smtClean="0"/>
              <a:t>알림 </a:t>
            </a:r>
            <a:r>
              <a:rPr lang="ko-KR" altLang="en-US" sz="2500" b="1" dirty="0" smtClean="0"/>
              <a:t>횟수 </a:t>
            </a:r>
            <a:r>
              <a:rPr lang="ko-KR" altLang="en-US" sz="2500" b="1" dirty="0" smtClean="0"/>
              <a:t>시각화</a:t>
            </a:r>
            <a:endParaRPr lang="en-US" altLang="ko-KR" sz="2500" b="1" dirty="0" smtClean="0"/>
          </a:p>
          <a:p>
            <a:endParaRPr lang="en-US" altLang="ko-KR" sz="2500" b="1" dirty="0" smtClean="0"/>
          </a:p>
          <a:p>
            <a:r>
              <a:rPr lang="en-US" altLang="ko-KR" sz="2500" dirty="0">
                <a:latin typeface="Bauhaus 93" panose="04030905020B02020C02" pitchFamily="82" charset="0"/>
              </a:rPr>
              <a:t>• </a:t>
            </a:r>
            <a:r>
              <a:rPr lang="ko-KR" altLang="en-US" sz="2500" b="1" dirty="0" smtClean="0"/>
              <a:t>최신 </a:t>
            </a:r>
            <a:r>
              <a:rPr lang="ko-KR" altLang="en-US" sz="2500" b="1" dirty="0"/>
              <a:t>경보 </a:t>
            </a:r>
            <a:r>
              <a:rPr lang="ko-KR" altLang="en-US" sz="2500" dirty="0"/>
              <a:t>목록</a:t>
            </a:r>
            <a:r>
              <a:rPr lang="ko-KR" altLang="en-US" sz="2500" b="1" dirty="0"/>
              <a:t> </a:t>
            </a:r>
            <a:r>
              <a:rPr lang="ko-KR" altLang="en-US" sz="2500" dirty="0"/>
              <a:t>확인</a:t>
            </a:r>
            <a:endParaRPr lang="en-US" altLang="ko-KR" sz="2500" dirty="0"/>
          </a:p>
          <a:p>
            <a:endParaRPr lang="en-US" altLang="ko-KR" sz="25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092" y="1352532"/>
            <a:ext cx="4555274" cy="5003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23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관리자 기능 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 차트</a:t>
            </a:r>
            <a:endParaRPr lang="en-US" altLang="ko-KR" sz="8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15" name="그림 1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64ADFCE-641C-D045-82AD-2B2E34EFD5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D22AB0-7F17-9D42-A8B3-A4E69F74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EE3B0F-A6EA-4743-8B72-F4CEE9D1B3A4}"/>
              </a:ext>
            </a:extLst>
          </p:cNvPr>
          <p:cNvSpPr txBox="1"/>
          <p:nvPr/>
        </p:nvSpPr>
        <p:spPr>
          <a:xfrm>
            <a:off x="6335953" y="1727761"/>
            <a:ext cx="517374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500" dirty="0">
                <a:latin typeface="Bauhaus 93" panose="04030905020B02020C02" pitchFamily="82" charset="0"/>
              </a:rPr>
              <a:t>•</a:t>
            </a:r>
            <a:r>
              <a:rPr lang="ko-KR" altLang="en-US" sz="2500" dirty="0"/>
              <a:t> </a:t>
            </a:r>
            <a:r>
              <a:rPr lang="ko-KR" altLang="en-US" sz="2500" b="1" dirty="0"/>
              <a:t>차량 운행 </a:t>
            </a:r>
            <a:r>
              <a:rPr lang="ko-KR" altLang="en-US" sz="2500" b="1" dirty="0" smtClean="0"/>
              <a:t>분포 조회 차트 </a:t>
            </a:r>
            <a:r>
              <a:rPr lang="ko-KR" altLang="en-US" sz="2500" dirty="0" smtClean="0"/>
              <a:t>확인</a:t>
            </a:r>
            <a:endParaRPr lang="en-US" altLang="ko-KR" sz="2500" dirty="0" smtClean="0"/>
          </a:p>
          <a:p>
            <a:endParaRPr lang="en-US" altLang="ko-KR" sz="2500" dirty="0">
              <a:latin typeface="Bauhaus 93" panose="04030905020B02020C02" pitchFamily="82" charset="0"/>
            </a:endParaRPr>
          </a:p>
          <a:p>
            <a:r>
              <a:rPr lang="en-US" altLang="ko-KR" sz="2500" dirty="0">
                <a:latin typeface="Bauhaus 93" panose="04030905020B02020C02" pitchFamily="82" charset="0"/>
              </a:rPr>
              <a:t>• </a:t>
            </a:r>
            <a:r>
              <a:rPr lang="ko-KR" altLang="en-US" sz="2500" dirty="0">
                <a:latin typeface="Bauhaus 93" panose="04030905020B02020C02" pitchFamily="82" charset="0"/>
              </a:rPr>
              <a:t>차트 </a:t>
            </a:r>
            <a:r>
              <a:rPr lang="ko-KR" altLang="en-US" sz="2500" b="1" dirty="0" smtClean="0">
                <a:latin typeface="Bauhaus 93" panose="04030905020B02020C02" pitchFamily="82" charset="0"/>
              </a:rPr>
              <a:t>조건 별 </a:t>
            </a:r>
            <a:r>
              <a:rPr lang="ko-KR" altLang="en-US" sz="2500" b="1" dirty="0">
                <a:latin typeface="Bauhaus 93" panose="04030905020B02020C02" pitchFamily="82" charset="0"/>
              </a:rPr>
              <a:t>검색</a:t>
            </a:r>
            <a:r>
              <a:rPr lang="ko-KR" altLang="en-US" sz="2500" dirty="0">
                <a:latin typeface="Bauhaus 93" panose="04030905020B02020C02" pitchFamily="82" charset="0"/>
              </a:rPr>
              <a:t>과 </a:t>
            </a:r>
            <a:r>
              <a:rPr lang="ko-KR" altLang="en-US" sz="2500" b="1" dirty="0">
                <a:latin typeface="Bauhaus 93" panose="04030905020B02020C02" pitchFamily="82" charset="0"/>
              </a:rPr>
              <a:t>표 </a:t>
            </a:r>
            <a:r>
              <a:rPr lang="ko-KR" altLang="en-US" sz="2500" b="1" dirty="0" smtClean="0">
                <a:latin typeface="Bauhaus 93" panose="04030905020B02020C02" pitchFamily="82" charset="0"/>
              </a:rPr>
              <a:t>검색 </a:t>
            </a:r>
            <a:r>
              <a:rPr lang="ko-KR" altLang="en-US" sz="2500" dirty="0" smtClean="0">
                <a:latin typeface="Bauhaus 93" panose="04030905020B02020C02" pitchFamily="82" charset="0"/>
              </a:rPr>
              <a:t>기능</a:t>
            </a:r>
            <a:endParaRPr lang="en-US" altLang="ko-KR" sz="25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376" y="1378299"/>
            <a:ext cx="4555272" cy="49931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l="19177" t="12338" r="60565" b="54733"/>
          <a:stretch/>
        </p:blipFill>
        <p:spPr>
          <a:xfrm>
            <a:off x="7766672" y="3161576"/>
            <a:ext cx="1687856" cy="30074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2912533" y="2006600"/>
            <a:ext cx="2650067" cy="1693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28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관리자 기능 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 차트</a:t>
            </a:r>
            <a:endParaRPr lang="en-US" altLang="ko-KR" sz="8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15" name="그림 1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64ADFCE-641C-D045-82AD-2B2E34EFD5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D22AB0-7F17-9D42-A8B3-A4E69F74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098376" y="1378299"/>
            <a:ext cx="4555272" cy="4993189"/>
            <a:chOff x="7130956" y="1378299"/>
            <a:chExt cx="4555272" cy="49931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30956" y="1378299"/>
              <a:ext cx="4555272" cy="499318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15165" y="1982524"/>
              <a:ext cx="3627630" cy="175845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1EE3B0F-A6EA-4743-8B72-F4CEE9D1B3A4}"/>
              </a:ext>
            </a:extLst>
          </p:cNvPr>
          <p:cNvSpPr txBox="1"/>
          <p:nvPr/>
        </p:nvSpPr>
        <p:spPr>
          <a:xfrm>
            <a:off x="6335953" y="1727761"/>
            <a:ext cx="517374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500" dirty="0">
                <a:latin typeface="Bauhaus 93" panose="04030905020B02020C02" pitchFamily="82" charset="0"/>
              </a:rPr>
              <a:t>•</a:t>
            </a:r>
            <a:r>
              <a:rPr lang="ko-KR" altLang="en-US" sz="2500" dirty="0"/>
              <a:t> </a:t>
            </a:r>
            <a:r>
              <a:rPr lang="ko-KR" altLang="en-US" sz="2500" b="1" dirty="0"/>
              <a:t>차량 운행 </a:t>
            </a:r>
            <a:r>
              <a:rPr lang="ko-KR" altLang="en-US" sz="2500" b="1" dirty="0" smtClean="0"/>
              <a:t>분포 조회 차트 </a:t>
            </a:r>
            <a:r>
              <a:rPr lang="ko-KR" altLang="en-US" sz="2500" dirty="0" smtClean="0"/>
              <a:t>확인</a:t>
            </a:r>
            <a:endParaRPr lang="en-US" altLang="ko-KR" sz="2500" dirty="0" smtClean="0"/>
          </a:p>
          <a:p>
            <a:endParaRPr lang="en-US" altLang="ko-KR" sz="2500" dirty="0">
              <a:latin typeface="Bauhaus 93" panose="04030905020B02020C02" pitchFamily="82" charset="0"/>
            </a:endParaRPr>
          </a:p>
          <a:p>
            <a:r>
              <a:rPr lang="en-US" altLang="ko-KR" sz="2500" dirty="0">
                <a:latin typeface="Bauhaus 93" panose="04030905020B02020C02" pitchFamily="82" charset="0"/>
              </a:rPr>
              <a:t>• </a:t>
            </a:r>
            <a:r>
              <a:rPr lang="ko-KR" altLang="en-US" sz="2500" dirty="0">
                <a:latin typeface="Bauhaus 93" panose="04030905020B02020C02" pitchFamily="82" charset="0"/>
              </a:rPr>
              <a:t>차트 </a:t>
            </a:r>
            <a:r>
              <a:rPr lang="ko-KR" altLang="en-US" sz="2500" b="1" dirty="0" smtClean="0">
                <a:latin typeface="Bauhaus 93" panose="04030905020B02020C02" pitchFamily="82" charset="0"/>
              </a:rPr>
              <a:t>조건 별 </a:t>
            </a:r>
            <a:r>
              <a:rPr lang="ko-KR" altLang="en-US" sz="2500" b="1" dirty="0">
                <a:latin typeface="Bauhaus 93" panose="04030905020B02020C02" pitchFamily="82" charset="0"/>
              </a:rPr>
              <a:t>검색</a:t>
            </a:r>
            <a:r>
              <a:rPr lang="ko-KR" altLang="en-US" sz="2500" dirty="0">
                <a:latin typeface="Bauhaus 93" panose="04030905020B02020C02" pitchFamily="82" charset="0"/>
              </a:rPr>
              <a:t>과 </a:t>
            </a:r>
            <a:r>
              <a:rPr lang="ko-KR" altLang="en-US" sz="2500" b="1" dirty="0">
                <a:latin typeface="Bauhaus 93" panose="04030905020B02020C02" pitchFamily="82" charset="0"/>
              </a:rPr>
              <a:t>표 </a:t>
            </a:r>
            <a:r>
              <a:rPr lang="ko-KR" altLang="en-US" sz="2500" b="1" dirty="0" smtClean="0">
                <a:latin typeface="Bauhaus 93" panose="04030905020B02020C02" pitchFamily="82" charset="0"/>
              </a:rPr>
              <a:t>검색 </a:t>
            </a:r>
            <a:r>
              <a:rPr lang="ko-KR" altLang="en-US" sz="2500" dirty="0" smtClean="0">
                <a:latin typeface="Bauhaus 93" panose="04030905020B02020C02" pitchFamily="82" charset="0"/>
              </a:rPr>
              <a:t>기능</a:t>
            </a:r>
            <a:endParaRPr lang="en-US" altLang="ko-KR" sz="25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/>
          <a:srcRect r="74893" b="3497"/>
          <a:stretch/>
        </p:blipFill>
        <p:spPr>
          <a:xfrm>
            <a:off x="7766672" y="3212673"/>
            <a:ext cx="1687856" cy="30071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직사각형 23"/>
          <p:cNvSpPr/>
          <p:nvPr/>
        </p:nvSpPr>
        <p:spPr>
          <a:xfrm>
            <a:off x="2912533" y="2006600"/>
            <a:ext cx="2650067" cy="1693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57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관리자 기능 소개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06CB16-BA9D-5F49-AAD0-5F14703EF6A4}"/>
              </a:ext>
            </a:extLst>
          </p:cNvPr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 </a:t>
            </a:r>
            <a:r>
              <a:rPr lang="ko-KR" altLang="en-US" sz="14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회원 </a:t>
            </a:r>
            <a:r>
              <a:rPr lang="ko-KR" altLang="en-US" sz="14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관리 및 알림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15" name="그림 1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64ADFCE-641C-D045-82AD-2B2E34EFD5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D22AB0-7F17-9D42-A8B3-A4E69F74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3C8B75-4440-5544-9267-E1DDF9B18D4A}"/>
              </a:ext>
            </a:extLst>
          </p:cNvPr>
          <p:cNvSpPr txBox="1"/>
          <p:nvPr/>
        </p:nvSpPr>
        <p:spPr>
          <a:xfrm>
            <a:off x="6335952" y="1655460"/>
            <a:ext cx="508985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defRPr>
            </a:lvl1pPr>
          </a:lstStyle>
          <a:p>
            <a:r>
              <a:rPr lang="en-US" altLang="ko-KR" sz="2500" dirty="0">
                <a:latin typeface="Bauhaus 93" panose="04030905020B02020C02" pitchFamily="82" charset="0"/>
              </a:rPr>
              <a:t>•</a:t>
            </a:r>
            <a:r>
              <a:rPr lang="ko-KR" altLang="en-US" sz="2500" dirty="0"/>
              <a:t> </a:t>
            </a:r>
            <a:r>
              <a:rPr lang="ko-KR" altLang="en-US" sz="2500" b="1" dirty="0"/>
              <a:t>회원 조회</a:t>
            </a:r>
            <a:r>
              <a:rPr lang="ko-KR" altLang="en-US" sz="2500" dirty="0"/>
              <a:t>와 </a:t>
            </a:r>
            <a:r>
              <a:rPr lang="ko-KR" altLang="en-US" sz="2500" b="1" dirty="0"/>
              <a:t>개별 사용자 검색 </a:t>
            </a:r>
            <a:r>
              <a:rPr lang="ko-KR" altLang="en-US" sz="2500" dirty="0"/>
              <a:t>기능</a:t>
            </a:r>
            <a:endParaRPr lang="en-US" altLang="ko-KR" sz="2500" dirty="0"/>
          </a:p>
          <a:p>
            <a:endParaRPr lang="en-US" altLang="ko-KR" sz="2500" dirty="0"/>
          </a:p>
          <a:p>
            <a:r>
              <a:rPr lang="en-US" altLang="ko-KR" sz="2500" dirty="0">
                <a:latin typeface="Bauhaus 93" panose="04030905020B02020C02" pitchFamily="82" charset="0"/>
              </a:rPr>
              <a:t>•</a:t>
            </a:r>
            <a:r>
              <a:rPr lang="ko-KR" altLang="en-US" sz="2500" dirty="0"/>
              <a:t> </a:t>
            </a:r>
            <a:r>
              <a:rPr lang="ko-KR" altLang="en-US" sz="2500" b="1" dirty="0"/>
              <a:t>전체 알림</a:t>
            </a:r>
            <a:r>
              <a:rPr lang="en-US" altLang="ko-KR" sz="2500" b="1" dirty="0"/>
              <a:t>&amp;</a:t>
            </a:r>
            <a:r>
              <a:rPr lang="ko-KR" altLang="en-US" sz="2500" b="1" dirty="0"/>
              <a:t>개인 알림 기능</a:t>
            </a:r>
            <a:endParaRPr lang="en-US" altLang="ko-KR" sz="25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404CF2-791D-43C9-8C53-67D5007724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1129" y="3715760"/>
            <a:ext cx="4073557" cy="27111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092" y="1352532"/>
            <a:ext cx="4555274" cy="5003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220" y="1342528"/>
            <a:ext cx="4575017" cy="5084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063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5" b="7815"/>
          <a:stretch>
            <a:fillRect/>
          </a:stretch>
        </p:blipFill>
        <p:spPr/>
      </p:pic>
      <p:sp>
        <p:nvSpPr>
          <p:cNvPr id="26" name="Rectangle 25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22000">
                <a:srgbClr val="001334">
                  <a:alpha val="86000"/>
                </a:srgbClr>
              </a:gs>
              <a:gs pos="88000">
                <a:srgbClr val="002060">
                  <a:alpha val="78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NanumSquare" panose="020B0600000101010101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09873" y="2728813"/>
            <a:ext cx="1772262" cy="72326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Lato" charset="0"/>
              </a:rPr>
              <a:t>느낀 점</a:t>
            </a:r>
            <a:endParaRPr lang="id-ID" sz="4400" dirty="0">
              <a:solidFill>
                <a:schemeClr val="accent1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Lato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F87FCB-E6B2-A04A-A078-AAACAC961E3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543559" hangingPunct="0"/>
            <a:fld id="{86CB4B4D-7CA3-9044-876B-883B54F8677D}" type="slidenum">
              <a:rPr lang="en-US" altLang="ko-KR" kern="0" smtClean="0"/>
              <a:pPr defTabSz="543559" hangingPunct="0"/>
              <a:t>56</a:t>
            </a:fld>
            <a:endParaRPr lang="en-US" altLang="ko-KR" kern="0" dirty="0"/>
          </a:p>
        </p:txBody>
      </p:sp>
    </p:spTree>
    <p:extLst>
      <p:ext uri="{BB962C8B-B14F-4D97-AF65-F5344CB8AC3E}">
        <p14:creationId xmlns:p14="http://schemas.microsoft.com/office/powerpoint/2010/main" val="45835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338944-27EC-8C43-A5E3-6F213A03AFB1}"/>
              </a:ext>
            </a:extLst>
          </p:cNvPr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느낀 점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15" name="그림 1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64ADFCE-641C-D045-82AD-2B2E34EFD5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D22AB0-7F17-9D42-A8B3-A4E69F74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774957"/>
              </p:ext>
            </p:extLst>
          </p:nvPr>
        </p:nvGraphicFramePr>
        <p:xfrm>
          <a:off x="681373" y="862277"/>
          <a:ext cx="11029658" cy="673668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88998">
                  <a:extLst>
                    <a:ext uri="{9D8B030D-6E8A-4147-A177-3AD203B41FA5}">
                      <a16:colId xmlns:a16="http://schemas.microsoft.com/office/drawing/2014/main" val="3247576250"/>
                    </a:ext>
                  </a:extLst>
                </a:gridCol>
                <a:gridCol w="8640660">
                  <a:extLst>
                    <a:ext uri="{9D8B030D-6E8A-4147-A177-3AD203B41FA5}">
                      <a16:colId xmlns:a16="http://schemas.microsoft.com/office/drawing/2014/main" val="4235485508"/>
                    </a:ext>
                  </a:extLst>
                </a:gridCol>
              </a:tblGrid>
              <a:tr h="404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이름</a:t>
                      </a:r>
                      <a:endParaRPr lang="ko-KR" altLang="en-US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느낀 점</a:t>
                      </a:r>
                      <a:endParaRPr lang="ko-KR" altLang="en-US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20689483"/>
                  </a:ext>
                </a:extLst>
              </a:tr>
              <a:tr h="1119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김재현</a:t>
                      </a:r>
                      <a:endParaRPr lang="ko-KR" altLang="en-US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pc="0" dirty="0" smtClean="0">
                          <a:latin typeface="+mn-lt"/>
                          <a:ea typeface="나눔바른고딕OTF" panose="02020603020101020101" pitchFamily="18" charset="-127"/>
                        </a:rPr>
                        <a:t>6</a:t>
                      </a:r>
                      <a:r>
                        <a:rPr lang="ko-KR" altLang="en-US" spc="0" dirty="0" smtClean="0">
                          <a:latin typeface="+mn-lt"/>
                          <a:ea typeface="나눔바른고딕OTF" panose="02020603020101020101" pitchFamily="18" charset="-127"/>
                        </a:rPr>
                        <a:t>개월의 시간 동안 웹 뿐만 아니라 안드로이드</a:t>
                      </a:r>
                      <a:r>
                        <a:rPr lang="en-US" altLang="ko-KR" spc="0" dirty="0" smtClean="0">
                          <a:latin typeface="+mn-lt"/>
                          <a:ea typeface="나눔바른고딕OTF" panose="02020603020101020101" pitchFamily="18" charset="-127"/>
                        </a:rPr>
                        <a:t>, </a:t>
                      </a:r>
                      <a:r>
                        <a:rPr lang="ko-KR" altLang="en-US" spc="0" dirty="0" smtClean="0">
                          <a:latin typeface="+mn-lt"/>
                          <a:ea typeface="나눔바른고딕OTF" panose="02020603020101020101" pitchFamily="18" charset="-127"/>
                        </a:rPr>
                        <a:t>빅데이터</a:t>
                      </a:r>
                      <a:r>
                        <a:rPr lang="en-US" altLang="ko-KR" spc="0" dirty="0" smtClean="0">
                          <a:latin typeface="+mn-lt"/>
                          <a:ea typeface="나눔바른고딕OTF" panose="02020603020101020101" pitchFamily="18" charset="-127"/>
                        </a:rPr>
                        <a:t>, </a:t>
                      </a:r>
                      <a:r>
                        <a:rPr lang="en-US" altLang="ko-KR" spc="0" dirty="0" err="1" smtClean="0">
                          <a:latin typeface="+mn-lt"/>
                          <a:ea typeface="나눔바른고딕OTF" panose="02020603020101020101" pitchFamily="18" charset="-127"/>
                        </a:rPr>
                        <a:t>IoT</a:t>
                      </a:r>
                      <a:r>
                        <a:rPr lang="en-US" altLang="ko-KR" spc="0" dirty="0" smtClean="0">
                          <a:latin typeface="+mn-lt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ko-KR" altLang="en-US" spc="0" dirty="0" smtClean="0">
                          <a:latin typeface="+mn-lt"/>
                          <a:ea typeface="나눔바른고딕OTF" panose="02020603020101020101" pitchFamily="18" charset="-127"/>
                        </a:rPr>
                        <a:t>등 다양하게 배운 것을 접목해 볼 수 있는 프로젝트라 뿌듯했습니다</a:t>
                      </a:r>
                      <a:r>
                        <a:rPr lang="en-US" altLang="ko-KR" spc="0" dirty="0" smtClean="0">
                          <a:latin typeface="+mn-lt"/>
                          <a:ea typeface="나눔바른고딕OTF" panose="02020603020101020101" pitchFamily="18" charset="-127"/>
                        </a:rPr>
                        <a:t>. </a:t>
                      </a:r>
                      <a:r>
                        <a:rPr lang="ko-KR" altLang="en-US" spc="0" dirty="0" smtClean="0">
                          <a:latin typeface="+mn-lt"/>
                          <a:ea typeface="나눔바른고딕OTF" panose="02020603020101020101" pitchFamily="18" charset="-127"/>
                        </a:rPr>
                        <a:t>지금까지 했던 프로젝트에서 계속 팀장을 맡아왔는데 개발 프로젝트는 코딩도 물론 중요하지만 팀원들과의 의사소통이 얼마나 중요한지 다시 한 번 느낄 수 있는 기회였습니다</a:t>
                      </a:r>
                      <a:r>
                        <a:rPr lang="en-US" altLang="ko-KR" spc="0" dirty="0" smtClean="0">
                          <a:latin typeface="+mn-lt"/>
                          <a:ea typeface="나눔바른고딕OTF" panose="02020603020101020101" pitchFamily="18" charset="-127"/>
                        </a:rPr>
                        <a:t>. </a:t>
                      </a:r>
                      <a:r>
                        <a:rPr lang="ko-KR" altLang="en-US" spc="0" dirty="0" smtClean="0">
                          <a:latin typeface="+mn-lt"/>
                          <a:ea typeface="나눔바른고딕OTF" panose="02020603020101020101" pitchFamily="18" charset="-127"/>
                        </a:rPr>
                        <a:t>교육기간 및 이번 프로젝트에서 배운 것을 기초로 하여 좋은 기업에 취업하여 제 능력을 마음껏 발휘하고 싶습니다</a:t>
                      </a:r>
                      <a:r>
                        <a:rPr lang="en-US" altLang="ko-KR" spc="0" dirty="0" smtClean="0">
                          <a:latin typeface="+mn-lt"/>
                          <a:ea typeface="나눔바른고딕OTF" panose="02020603020101020101" pitchFamily="18" charset="-127"/>
                        </a:rPr>
                        <a:t>. </a:t>
                      </a:r>
                      <a:endParaRPr lang="ko-KR" altLang="en-US" spc="0" dirty="0">
                        <a:latin typeface="+mn-lt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03183211"/>
                  </a:ext>
                </a:extLst>
              </a:tr>
              <a:tr h="11197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안기훈</a:t>
                      </a:r>
                      <a:endParaRPr lang="ko-KR" altLang="en-US" dirty="0" smtClean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처음에는 조금 아쉬워도 충분한 시간이라 생각되었지만 진행해보니 절대 충분한 시간이 </a:t>
                      </a:r>
                      <a:r>
                        <a:rPr lang="ko-KR" altLang="en-US" dirty="0" err="1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아니었다는걸</a:t>
                      </a:r>
                      <a:r>
                        <a:rPr lang="ko-KR" altLang="en-US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느꼈습니다</a:t>
                      </a:r>
                      <a:r>
                        <a:rPr lang="en-US" altLang="ko-KR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.</a:t>
                      </a:r>
                      <a:r>
                        <a:rPr lang="en-US" altLang="ko-KR" baseline="0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조원들과 웹</a:t>
                      </a:r>
                      <a:r>
                        <a:rPr lang="en-US" altLang="ko-KR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/DB/</a:t>
                      </a:r>
                      <a:r>
                        <a:rPr lang="ko-KR" altLang="en-US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모바일</a:t>
                      </a:r>
                      <a:r>
                        <a:rPr lang="en-US" altLang="ko-KR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/</a:t>
                      </a:r>
                      <a:r>
                        <a:rPr lang="ko-KR" altLang="en-US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태블릿</a:t>
                      </a:r>
                      <a:r>
                        <a:rPr lang="en-US" altLang="ko-KR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/</a:t>
                      </a:r>
                      <a:r>
                        <a:rPr lang="ko-KR" altLang="en-US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센서 등 기능 별로 한 부분만 맡아서 하지 않고 골고루 진행해볼 수 있도록 역할을 분배해서 수업 초반에 배웠던 부분들도 복습할 수 있어 좋았습니다</a:t>
                      </a:r>
                      <a:r>
                        <a:rPr lang="en-US" altLang="ko-KR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.</a:t>
                      </a:r>
                      <a:r>
                        <a:rPr lang="en-US" altLang="ko-KR" baseline="0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프로젝트를 </a:t>
                      </a:r>
                      <a:r>
                        <a:rPr lang="ko-KR" altLang="en-US" dirty="0" err="1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진행해나가면서</a:t>
                      </a:r>
                      <a:r>
                        <a:rPr lang="ko-KR" altLang="en-US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다함께</a:t>
                      </a:r>
                      <a:r>
                        <a:rPr lang="ko-KR" altLang="en-US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조금씩 발전해나가는 것 같아 </a:t>
                      </a:r>
                      <a:r>
                        <a:rPr lang="ko-KR" altLang="en-US" dirty="0" err="1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재밌었고</a:t>
                      </a:r>
                      <a:r>
                        <a:rPr lang="en-US" altLang="ko-KR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, </a:t>
                      </a:r>
                      <a:r>
                        <a:rPr lang="ko-KR" altLang="en-US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실시간으로 조회</a:t>
                      </a:r>
                      <a:r>
                        <a:rPr lang="en-US" altLang="ko-KR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/</a:t>
                      </a:r>
                      <a:r>
                        <a:rPr lang="ko-KR" altLang="en-US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제어하며 </a:t>
                      </a:r>
                      <a:r>
                        <a:rPr lang="en-US" altLang="ko-KR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DB</a:t>
                      </a:r>
                      <a:r>
                        <a:rPr lang="ko-KR" altLang="en-US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까지 연동시키는 부분이 좀 어려웠지만 팀원들과 함께 해결해나가는 과정이 즐거웠습니다</a:t>
                      </a:r>
                      <a:r>
                        <a:rPr lang="en-US" altLang="ko-KR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.</a:t>
                      </a:r>
                      <a:r>
                        <a:rPr lang="en-US" altLang="ko-KR" baseline="0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시간이 좀 더 주어졌다면 </a:t>
                      </a:r>
                      <a:r>
                        <a:rPr lang="ko-KR" altLang="en-US" dirty="0" err="1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디테일한</a:t>
                      </a:r>
                      <a:r>
                        <a:rPr lang="ko-KR" altLang="en-US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부분까지 모두 해결하고 싶었지만 시간이 너무 금방 </a:t>
                      </a:r>
                      <a:r>
                        <a:rPr lang="ko-KR" altLang="en-US" dirty="0" err="1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흘러간게</a:t>
                      </a:r>
                      <a:r>
                        <a:rPr lang="ko-KR" altLang="en-US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 조금 아쉽습니다</a:t>
                      </a:r>
                      <a:r>
                        <a:rPr lang="en-US" altLang="ko-KR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넓고 다양한 기술을 배워 원하는 분야를 결정하고 기술 스택을 쌓을 수 있어 좋았습니다</a:t>
                      </a:r>
                      <a:r>
                        <a:rPr lang="en-US" altLang="ko-KR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36968391"/>
                  </a:ext>
                </a:extLst>
              </a:tr>
              <a:tr h="11197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이새롬</a:t>
                      </a:r>
                      <a:endParaRPr lang="en-US" altLang="ko-KR" dirty="0" smtClean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00742041"/>
                  </a:ext>
                </a:extLst>
              </a:tr>
              <a:tr h="11197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정재욱</a:t>
                      </a:r>
                      <a:endParaRPr lang="en-US" altLang="ko-KR" dirty="0" smtClean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무엇이든 파고들면 할 수 있다는 자신감을 얻었습니다</a:t>
                      </a:r>
                      <a:r>
                        <a:rPr lang="en-US" altLang="ko-KR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. </a:t>
                      </a:r>
                      <a:r>
                        <a:rPr lang="ko-KR" altLang="en-US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다양한 디바이스 환경 내 </a:t>
                      </a:r>
                      <a:r>
                        <a:rPr lang="en-US" altLang="ko-KR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TCP/IP </a:t>
                      </a:r>
                      <a:r>
                        <a:rPr lang="ko-KR" altLang="en-US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통신 구축</a:t>
                      </a:r>
                      <a:r>
                        <a:rPr lang="en-US" altLang="ko-KR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, </a:t>
                      </a:r>
                      <a:r>
                        <a:rPr lang="ko-KR" altLang="en-US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안드로이드 </a:t>
                      </a:r>
                      <a:r>
                        <a:rPr lang="en-US" altLang="ko-KR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GPS </a:t>
                      </a:r>
                      <a:r>
                        <a:rPr lang="ko-KR" altLang="en-US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활용 등 프로젝트를 수행하며 예상하지 못했던 어려움이 많았습니다</a:t>
                      </a:r>
                      <a:r>
                        <a:rPr lang="en-US" altLang="ko-KR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. </a:t>
                      </a:r>
                      <a:r>
                        <a:rPr lang="ko-KR" altLang="en-US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그러나 어려움에 포기하지 않고 반복적으로 도전하며 결국 문제를 해결한 결과를 얻었습니다</a:t>
                      </a:r>
                      <a:r>
                        <a:rPr lang="en-US" altLang="ko-KR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. </a:t>
                      </a:r>
                      <a:r>
                        <a:rPr lang="ko-KR" altLang="en-US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앞으로 겪을 문제들에서 두려움보다 반드시 해결할 수 있다는 자신감을 얻었다는 점에서 가치 있고 유익한 프로젝트였습니다</a:t>
                      </a:r>
                      <a:r>
                        <a:rPr lang="en-US" altLang="ko-KR" dirty="0" smtClean="0">
                          <a:latin typeface="나눔바른고딕OTF" panose="02020603020101020101" pitchFamily="18" charset="-127"/>
                          <a:ea typeface="나눔바른고딕OTF" panose="02020603020101020101" pitchFamily="18" charset="-127"/>
                        </a:rPr>
                        <a:t>.</a:t>
                      </a:r>
                      <a:endParaRPr lang="ko-KR" altLang="en-US" dirty="0">
                        <a:latin typeface="나눔바른고딕OTF" panose="02020603020101020101" pitchFamily="18" charset="-127"/>
                        <a:ea typeface="나눔바른고딕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99620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02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43187" y="2505670"/>
            <a:ext cx="690562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Thank You!</a:t>
            </a:r>
          </a:p>
          <a:p>
            <a:pPr algn="ctr"/>
            <a:r>
              <a:rPr lang="en-US" altLang="ko-KR" sz="54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Safety Link</a:t>
            </a:r>
            <a:endParaRPr lang="ko-KR" altLang="en-US" sz="96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99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69869" y="850632"/>
            <a:ext cx="320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-</a:t>
            </a:r>
            <a:r>
              <a:rPr lang="ko-KR" altLang="en-US" sz="1400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시스템 소개</a:t>
            </a:r>
            <a:endParaRPr lang="en-US" altLang="ko-KR" sz="800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pic>
        <p:nvPicPr>
          <p:cNvPr id="76" name="Picture 2" descr="Automotive-Qualified Hall Sensor Built for Safety-Critical Systems |  Electronic Design">
            <a:extLst>
              <a:ext uri="{FF2B5EF4-FFF2-40B4-BE49-F238E27FC236}">
                <a16:creationId xmlns:a16="http://schemas.microsoft.com/office/drawing/2014/main" id="{064B09A4-5305-7B4C-84CF-665A31C2C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52" y="1228900"/>
            <a:ext cx="6676891" cy="375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6B2A64AE-804A-0241-BA43-73B012A23A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F26892-F9D3-0049-8B54-0B3207ADEE7E}"/>
              </a:ext>
            </a:extLst>
          </p:cNvPr>
          <p:cNvSpPr txBox="1"/>
          <p:nvPr/>
        </p:nvSpPr>
        <p:spPr>
          <a:xfrm>
            <a:off x="2506871" y="5495336"/>
            <a:ext cx="72282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2200" b="1" u="sng" dirty="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차량</a:t>
            </a:r>
            <a:r>
              <a:rPr kumimoji="1" lang="ko-KR" altLang="en-US" sz="2200" b="1" u="sng" dirty="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관련 안전성 제고</a:t>
            </a:r>
            <a:r>
              <a:rPr kumimoji="1" lang="ko-KR" altLang="en-US" sz="2200" b="1" dirty="0">
                <a:solidFill>
                  <a:srgbClr val="19232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목적으로 </a:t>
            </a:r>
            <a:r>
              <a:rPr kumimoji="1" lang="en-US" altLang="ko-KR" sz="2200" b="1" u="sng" dirty="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IoT</a:t>
            </a:r>
            <a:r>
              <a:rPr kumimoji="1" lang="ko-KR" altLang="en-US" sz="2200" b="1" u="sng" dirty="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빅데이터를 활용</a:t>
            </a:r>
            <a:r>
              <a:rPr kumimoji="1" lang="ko-KR" altLang="en-US" sz="2200" b="1" u="sng" dirty="0">
                <a:solidFill>
                  <a:srgbClr val="19232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하여</a:t>
            </a:r>
            <a:endParaRPr kumimoji="1" lang="en-US" altLang="ko-KR" sz="2200" b="1" dirty="0">
              <a:solidFill>
                <a:srgbClr val="19232E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2200" b="1" dirty="0">
                <a:solidFill>
                  <a:srgbClr val="19232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 기능 및 편의 기능을 종합적으로 탑재한 소프트웨어 시스템</a:t>
            </a:r>
            <a:endParaRPr kumimoji="1" lang="ko-Kore-KR" altLang="en-US" sz="2200" b="1" dirty="0">
              <a:solidFill>
                <a:srgbClr val="19232E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ko-Kore-KR" altLang="en-US" sz="2200" dirty="0">
              <a:latin typeface="NanumSquare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F74807-710F-A949-897A-90211C28B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17510" y="281246"/>
            <a:ext cx="3708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프로젝트 배경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987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5" b="7815"/>
          <a:stretch>
            <a:fillRect/>
          </a:stretch>
        </p:blipFill>
        <p:spPr/>
      </p:pic>
      <p:sp>
        <p:nvSpPr>
          <p:cNvPr id="26" name="Rectangle 25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22000">
                <a:srgbClr val="001334">
                  <a:alpha val="86000"/>
                </a:srgbClr>
              </a:gs>
              <a:gs pos="88000">
                <a:srgbClr val="002060">
                  <a:alpha val="78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NanumSquare" panose="020B0600000101010101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29926" y="2728813"/>
            <a:ext cx="5132156" cy="72326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Lato" charset="0"/>
              </a:rPr>
              <a:t>프로젝트 구성 및 역할</a:t>
            </a:r>
            <a:endParaRPr lang="id-ID" sz="4400" dirty="0">
              <a:solidFill>
                <a:schemeClr val="accent1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Lato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F87FCB-E6B2-A04A-A078-AAACAC961E3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543559" hangingPunct="0"/>
            <a:fld id="{86CB4B4D-7CA3-9044-876B-883B54F8677D}" type="slidenum">
              <a:rPr lang="en-US" altLang="ko-KR" kern="0" smtClean="0"/>
              <a:pPr defTabSz="543559" hangingPunct="0"/>
              <a:t>7</a:t>
            </a:fld>
            <a:endParaRPr lang="en-US" altLang="ko-KR" kern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CF14F1-C18D-9248-B3AD-B8E74AD29446}"/>
              </a:ext>
            </a:extLst>
          </p:cNvPr>
          <p:cNvSpPr txBox="1"/>
          <p:nvPr/>
        </p:nvSpPr>
        <p:spPr>
          <a:xfrm>
            <a:off x="5315750" y="3560297"/>
            <a:ext cx="2164509" cy="334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2020"/>
              </a:lnSpc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Lato Light" charset="0"/>
              </a:rPr>
              <a:t>팀 구성 및 역할</a:t>
            </a:r>
            <a:endParaRPr lang="en-US" altLang="ko-KR" sz="1400" dirty="0">
              <a:solidFill>
                <a:schemeClr val="bg1"/>
              </a:solidFill>
              <a:latin typeface="NanumSquare Light" panose="020B0600000101010101" pitchFamily="34" charset="-127"/>
              <a:ea typeface="NanumSquare Light" panose="020B0600000101010101" pitchFamily="34" charset="-127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07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://kabo.com.eg/templates/yoo_pure/images/texture/texture_gradi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1"/>
          <a:stretch/>
        </p:blipFill>
        <p:spPr bwMode="auto">
          <a:xfrm>
            <a:off x="-5314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E53A2D-EB53-D243-A98A-7D6482AD3D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3" t="5216" r="12034" b="19725"/>
          <a:stretch/>
        </p:blipFill>
        <p:spPr>
          <a:xfrm>
            <a:off x="905958" y="1886604"/>
            <a:ext cx="1595367" cy="1584294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5861AF25-4265-FB4C-BE22-98F44CF42949}"/>
              </a:ext>
            </a:extLst>
          </p:cNvPr>
          <p:cNvSpPr txBox="1">
            <a:spLocks/>
          </p:cNvSpPr>
          <p:nvPr/>
        </p:nvSpPr>
        <p:spPr>
          <a:xfrm>
            <a:off x="302950" y="4356789"/>
            <a:ext cx="2801382" cy="155536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ko-Kore-KR" sz="1400" dirty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DB</a:t>
            </a:r>
            <a:r>
              <a:rPr lang="ko-KR" altLang="en-US" sz="1400" dirty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설계</a:t>
            </a:r>
            <a:r>
              <a:rPr lang="en-US" altLang="ko-KR" sz="1400" dirty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/>
            </a:r>
            <a:br>
              <a:rPr lang="en-US" altLang="ko-KR" sz="1400" dirty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r>
              <a:rPr lang="en-US" altLang="ko-KR" sz="1400" b="1" dirty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Android APP(Mobile)</a:t>
            </a:r>
          </a:p>
          <a:p>
            <a:r>
              <a:rPr lang="ko-KR" altLang="en-US" sz="1400" b="1" dirty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영유아 </a:t>
            </a:r>
            <a:r>
              <a:rPr lang="ko-KR" altLang="en-US" sz="1400" b="1" dirty="0" err="1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고립사고</a:t>
            </a:r>
            <a:r>
              <a:rPr lang="ko-KR" altLang="en-US" sz="1400" b="1" dirty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방지 기능</a:t>
            </a:r>
            <a:r>
              <a:rPr lang="en" altLang="ko-Kore-KR" sz="1400" b="1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/>
            </a:r>
            <a:br>
              <a:rPr lang="en" altLang="ko-Kore-KR" sz="1400" b="1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r>
              <a:rPr lang="en" altLang="ko-Kore-KR" sz="1400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AWS</a:t>
            </a:r>
            <a:br>
              <a:rPr lang="en" altLang="ko-Kore-KR" sz="1400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r>
              <a:rPr lang="ko-KR" altLang="en-US" sz="1400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빅데이터 활용</a:t>
            </a:r>
            <a:r>
              <a:rPr lang="en-US" altLang="ko-KR" sz="1400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(</a:t>
            </a:r>
            <a:r>
              <a:rPr lang="ko-KR" altLang="en-US" sz="1400" dirty="0" err="1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하둡</a:t>
            </a:r>
            <a:r>
              <a:rPr lang="en-US" altLang="ko-KR" sz="1400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,</a:t>
            </a:r>
            <a:r>
              <a:rPr lang="ko-KR" altLang="en-US" sz="1400" dirty="0" err="1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하이브</a:t>
            </a:r>
            <a:r>
              <a:rPr lang="en-US" altLang="ko-KR" sz="1400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)</a:t>
            </a:r>
            <a:endParaRPr lang="en-US" altLang="ko-KR" sz="1400" b="1" dirty="0">
              <a:solidFill>
                <a:schemeClr val="tx1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38FE05-CACD-A340-ABF4-7FED53E833FF}"/>
              </a:ext>
            </a:extLst>
          </p:cNvPr>
          <p:cNvSpPr txBox="1"/>
          <p:nvPr/>
        </p:nvSpPr>
        <p:spPr>
          <a:xfrm>
            <a:off x="1078171" y="3714485"/>
            <a:ext cx="1250940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Lato Light" charset="0"/>
              </a:rPr>
              <a:t>팀장</a:t>
            </a:r>
            <a:endParaRPr lang="en-US" sz="1200" dirty="0">
              <a:solidFill>
                <a:schemeClr val="accent2"/>
              </a:solidFill>
              <a:latin typeface="NanumSquare Light" panose="020B0600000101010101" pitchFamily="34" charset="-127"/>
              <a:ea typeface="NanumSquare Light" panose="020B0600000101010101" pitchFamily="34" charset="-127"/>
              <a:cs typeface="Lato Light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3FA5F3-AE5A-4C4B-A8DC-0B2BC2B9269A}"/>
              </a:ext>
            </a:extLst>
          </p:cNvPr>
          <p:cNvSpPr txBox="1"/>
          <p:nvPr/>
        </p:nvSpPr>
        <p:spPr>
          <a:xfrm>
            <a:off x="935067" y="3991302"/>
            <a:ext cx="1537148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2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Lato" charset="0"/>
              </a:rPr>
              <a:t>김재현</a:t>
            </a:r>
            <a:endParaRPr lang="en-US" sz="1600" dirty="0">
              <a:solidFill>
                <a:schemeClr val="tx2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Lato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7AFD8CD-911E-644C-BB2F-A0FC75C552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3" t="5216" r="12034" b="19725"/>
          <a:stretch/>
        </p:blipFill>
        <p:spPr>
          <a:xfrm>
            <a:off x="3732774" y="1901048"/>
            <a:ext cx="1595367" cy="1584294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025FA893-93AD-A942-A18F-F7C98F068D48}"/>
              </a:ext>
            </a:extLst>
          </p:cNvPr>
          <p:cNvSpPr txBox="1">
            <a:spLocks/>
          </p:cNvSpPr>
          <p:nvPr/>
        </p:nvSpPr>
        <p:spPr>
          <a:xfrm>
            <a:off x="3127688" y="4356788"/>
            <a:ext cx="2801382" cy="237405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err="1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화면설계</a:t>
            </a:r>
            <a:r>
              <a:rPr lang="en-US" altLang="ko-KR" sz="1400" dirty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/>
            </a:r>
            <a:br>
              <a:rPr lang="en-US" altLang="ko-KR" sz="1400" dirty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r>
              <a:rPr lang="en" altLang="ko-Kore-KR" sz="1400" b="1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Android </a:t>
            </a:r>
            <a:r>
              <a:rPr lang="en" altLang="ko-Kore-KR" sz="1400" b="1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APP(</a:t>
            </a:r>
            <a:r>
              <a:rPr lang="en-US" altLang="ko-Kore-KR" sz="1400" b="1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Informatics</a:t>
            </a:r>
            <a:r>
              <a:rPr lang="en" altLang="ko-Kore-KR" sz="1400" b="1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)</a:t>
            </a:r>
            <a:endParaRPr lang="en" altLang="ko-Kore-KR" sz="1400" b="1" dirty="0" smtClean="0">
              <a:solidFill>
                <a:schemeClr val="tx1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ko-KR" altLang="en-US" sz="1400" b="1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졸음 운전 위험 알림</a:t>
            </a:r>
            <a:r>
              <a:rPr lang="en" altLang="ko-Kore-KR" sz="1400" b="1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/>
            </a:r>
            <a:br>
              <a:rPr lang="en" altLang="ko-Kore-KR" sz="1400" b="1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r>
              <a:rPr lang="ko-KR" altLang="en-US" sz="1400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관리자 </a:t>
            </a:r>
            <a:r>
              <a:rPr lang="en" altLang="ko-Kore-KR" sz="1400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FCM</a:t>
            </a:r>
            <a:br>
              <a:rPr lang="en" altLang="ko-Kore-KR" sz="1400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r>
              <a:rPr lang="ko-KR" altLang="en-US" sz="1400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차량 등록</a:t>
            </a:r>
            <a:endParaRPr lang="en-US" altLang="ko-KR" sz="1400" dirty="0" smtClean="0">
              <a:solidFill>
                <a:schemeClr val="tx1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en" altLang="ko-Kore-KR" sz="1400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/>
            </a:r>
            <a:br>
              <a:rPr lang="en" altLang="ko-Kore-KR" sz="1400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r>
              <a:rPr lang="ko-KR" altLang="en-US" sz="1400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/>
            </a:r>
            <a:br>
              <a:rPr lang="ko-KR" altLang="en-US" sz="1400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endParaRPr lang="en-US" altLang="ko-KR" sz="1400" dirty="0">
              <a:solidFill>
                <a:schemeClr val="tx1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015FF-03A6-1F4C-AC66-AAE325019712}"/>
              </a:ext>
            </a:extLst>
          </p:cNvPr>
          <p:cNvSpPr txBox="1"/>
          <p:nvPr/>
        </p:nvSpPr>
        <p:spPr>
          <a:xfrm>
            <a:off x="4298188" y="3714484"/>
            <a:ext cx="460383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Lato Light" charset="0"/>
              </a:rPr>
              <a:t>팀원</a:t>
            </a:r>
            <a:endParaRPr lang="en-US" sz="1200" dirty="0">
              <a:solidFill>
                <a:schemeClr val="accent2"/>
              </a:solidFill>
              <a:latin typeface="NanumSquare Light" panose="020B0600000101010101" pitchFamily="34" charset="-127"/>
              <a:ea typeface="NanumSquare Light" panose="020B0600000101010101" pitchFamily="34" charset="-127"/>
              <a:cs typeface="Lato Light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44B804-0819-4C4A-BFEA-381CFC14FF4F}"/>
              </a:ext>
            </a:extLst>
          </p:cNvPr>
          <p:cNvSpPr txBox="1"/>
          <p:nvPr/>
        </p:nvSpPr>
        <p:spPr>
          <a:xfrm>
            <a:off x="4157123" y="3991301"/>
            <a:ext cx="742512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2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Lato" charset="0"/>
              </a:rPr>
              <a:t>안기훈</a:t>
            </a:r>
            <a:endParaRPr lang="en-US" sz="1600" dirty="0">
              <a:solidFill>
                <a:schemeClr val="tx2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Lato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A3380A7-DB12-E24F-B862-3501536EFE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3" t="5216" r="12034" b="19725"/>
          <a:stretch/>
        </p:blipFill>
        <p:spPr>
          <a:xfrm>
            <a:off x="6758731" y="1886604"/>
            <a:ext cx="1595367" cy="1584294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6BDC944D-7076-F242-B656-F9E90B90BEFF}"/>
              </a:ext>
            </a:extLst>
          </p:cNvPr>
          <p:cNvSpPr txBox="1">
            <a:spLocks/>
          </p:cNvSpPr>
          <p:nvPr/>
        </p:nvSpPr>
        <p:spPr>
          <a:xfrm>
            <a:off x="6151567" y="4356788"/>
            <a:ext cx="2801382" cy="155536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ko-Kore-KR" sz="1400" dirty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DB</a:t>
            </a:r>
            <a:r>
              <a:rPr lang="ko-KR" altLang="en-US" sz="1400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설계</a:t>
            </a:r>
            <a:endParaRPr lang="en-US" altLang="ko-KR" sz="1400" dirty="0" smtClean="0">
              <a:solidFill>
                <a:schemeClr val="tx1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ko-KR" altLang="en-US" sz="1400" b="1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센서 제어</a:t>
            </a:r>
            <a:r>
              <a:rPr lang="en-US" altLang="ko-KR" sz="1400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/>
            </a:r>
            <a:br>
              <a:rPr lang="en-US" altLang="ko-KR" sz="1400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r>
              <a:rPr lang="ko-KR" altLang="en-US" sz="1400" b="1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교통사고 알림</a:t>
            </a:r>
            <a:r>
              <a:rPr lang="en-US" altLang="ko-KR" sz="1400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/>
            </a:r>
            <a:br>
              <a:rPr lang="en-US" altLang="ko-KR" sz="1400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r>
              <a:rPr lang="ko-KR" altLang="en-US" sz="1400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웹</a:t>
            </a:r>
            <a:r>
              <a:rPr lang="en-US" altLang="ko-KR" sz="1400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/</a:t>
            </a:r>
            <a:r>
              <a:rPr lang="ko-KR" altLang="en-US" sz="1400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앱 로그인</a:t>
            </a:r>
            <a:r>
              <a:rPr lang="en-US" altLang="ko-KR" sz="1400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/>
            </a:r>
            <a:br>
              <a:rPr lang="en-US" altLang="ko-KR" sz="1400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r>
              <a:rPr lang="ko-KR" altLang="en-US" sz="1400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대시보드</a:t>
            </a:r>
            <a:endParaRPr lang="en-US" altLang="ko-KR" sz="1400" dirty="0">
              <a:solidFill>
                <a:schemeClr val="tx1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1F1F27-FB61-994A-ABEC-DF04EECE72AD}"/>
              </a:ext>
            </a:extLst>
          </p:cNvPr>
          <p:cNvSpPr txBox="1"/>
          <p:nvPr/>
        </p:nvSpPr>
        <p:spPr>
          <a:xfrm>
            <a:off x="7322067" y="3714484"/>
            <a:ext cx="460382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Lato Light" charset="0"/>
              </a:rPr>
              <a:t>팀원</a:t>
            </a:r>
            <a:endParaRPr lang="en-US" altLang="ko-KR" sz="1200" dirty="0">
              <a:solidFill>
                <a:schemeClr val="accent2"/>
              </a:solidFill>
              <a:latin typeface="NanumSquare Light" panose="020B0600000101010101" pitchFamily="34" charset="-127"/>
              <a:ea typeface="NanumSquare Light" panose="020B0600000101010101" pitchFamily="34" charset="-127"/>
              <a:cs typeface="Lato Light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2E2968-CE85-D44D-A70D-990D16850516}"/>
              </a:ext>
            </a:extLst>
          </p:cNvPr>
          <p:cNvSpPr txBox="1"/>
          <p:nvPr/>
        </p:nvSpPr>
        <p:spPr>
          <a:xfrm>
            <a:off x="7181002" y="3991301"/>
            <a:ext cx="742512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tx2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Lato" charset="0"/>
              </a:rPr>
              <a:t>이새롬</a:t>
            </a:r>
            <a:endParaRPr lang="en-US" sz="1600" dirty="0">
              <a:solidFill>
                <a:schemeClr val="tx2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Lato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9F032B6-0939-F24F-B247-DC54566FEB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3" t="5216" r="12034" b="19725"/>
          <a:stretch/>
        </p:blipFill>
        <p:spPr>
          <a:xfrm>
            <a:off x="9690673" y="1901048"/>
            <a:ext cx="1595367" cy="1584294"/>
          </a:xfrm>
          <a:prstGeom prst="rect">
            <a:avLst/>
          </a:prstGeom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B1E3E5B7-9056-9A48-AC9D-F4E5925F1D66}"/>
              </a:ext>
            </a:extLst>
          </p:cNvPr>
          <p:cNvSpPr txBox="1">
            <a:spLocks/>
          </p:cNvSpPr>
          <p:nvPr/>
        </p:nvSpPr>
        <p:spPr>
          <a:xfrm>
            <a:off x="9087668" y="4356788"/>
            <a:ext cx="2801382" cy="155536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err="1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화면설계</a:t>
            </a:r>
            <a:r>
              <a:rPr lang="en-US" altLang="ko-KR" sz="1400" dirty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/>
            </a:r>
            <a:br>
              <a:rPr lang="en-US" altLang="ko-KR" sz="1400" dirty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r>
              <a:rPr lang="ko-KR" altLang="en-US" sz="1400" b="1" dirty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관리자 웹 </a:t>
            </a:r>
            <a:r>
              <a:rPr lang="ko-KR" altLang="en-US" sz="1400" b="1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차트</a:t>
            </a:r>
            <a:endParaRPr lang="en-US" altLang="ko-KR" sz="1400" b="1" dirty="0" smtClean="0">
              <a:solidFill>
                <a:schemeClr val="tx1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ko-KR" altLang="en-US" sz="1400" b="1" dirty="0" err="1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적재물</a:t>
            </a:r>
            <a:r>
              <a:rPr lang="ko-KR" altLang="en-US" sz="1400" b="1" dirty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낙하 사고 </a:t>
            </a:r>
            <a:r>
              <a:rPr lang="ko-KR" altLang="en-US" sz="1400" b="1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알림</a:t>
            </a:r>
            <a:r>
              <a:rPr lang="en-US" altLang="ko-KR" sz="1400" b="1" dirty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/>
            </a:r>
            <a:br>
              <a:rPr lang="en-US" altLang="ko-KR" sz="1400" b="1" dirty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관리자 회원 조회</a:t>
            </a:r>
            <a:r>
              <a:rPr lang="en-US" altLang="ko-KR" sz="1400" dirty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/>
            </a:r>
            <a:br>
              <a:rPr lang="en-US" altLang="ko-KR" sz="1400" dirty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</a:br>
            <a:r>
              <a:rPr lang="en-US" altLang="ko-KR" sz="1400" dirty="0" smtClean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TCP/IP </a:t>
            </a:r>
            <a:r>
              <a:rPr lang="ko-KR" altLang="en-US" sz="1400" dirty="0">
                <a:solidFill>
                  <a:schemeClr val="tx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통신 네트워크</a:t>
            </a:r>
            <a:endParaRPr lang="en-US" altLang="ko-KR" sz="1400" dirty="0">
              <a:solidFill>
                <a:schemeClr val="tx1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C44298-7080-0541-8B8F-201262EA4A34}"/>
              </a:ext>
            </a:extLst>
          </p:cNvPr>
          <p:cNvSpPr txBox="1"/>
          <p:nvPr/>
        </p:nvSpPr>
        <p:spPr>
          <a:xfrm>
            <a:off x="10258168" y="3714484"/>
            <a:ext cx="460382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2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Lato Light" charset="0"/>
              </a:rPr>
              <a:t>팀원</a:t>
            </a:r>
            <a:endParaRPr lang="en-US" altLang="ko-KR" sz="1200" dirty="0">
              <a:solidFill>
                <a:schemeClr val="accent2"/>
              </a:solidFill>
              <a:latin typeface="NanumSquare Light" panose="020B0600000101010101" pitchFamily="34" charset="-127"/>
              <a:ea typeface="NanumSquare Light" panose="020B0600000101010101" pitchFamily="34" charset="-127"/>
              <a:cs typeface="Lato Light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CF4D8B-85BD-B847-9813-683A90431C1D}"/>
              </a:ext>
            </a:extLst>
          </p:cNvPr>
          <p:cNvSpPr txBox="1"/>
          <p:nvPr/>
        </p:nvSpPr>
        <p:spPr>
          <a:xfrm>
            <a:off x="10117102" y="3991300"/>
            <a:ext cx="742512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2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Lato" charset="0"/>
              </a:rPr>
              <a:t>정재욱</a:t>
            </a:r>
            <a:endParaRPr lang="en-US" sz="1600" dirty="0">
              <a:solidFill>
                <a:schemeClr val="tx2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Lato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C376CA-9608-BC42-A572-CD0F3B6FA10E}"/>
              </a:ext>
            </a:extLst>
          </p:cNvPr>
          <p:cNvSpPr txBox="1"/>
          <p:nvPr/>
        </p:nvSpPr>
        <p:spPr>
          <a:xfrm>
            <a:off x="417510" y="281246"/>
            <a:ext cx="4611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프로젝트 구성 및 역할</a:t>
            </a:r>
            <a:endParaRPr lang="en-US" altLang="ko-KR" sz="1400" b="1" dirty="0">
              <a:ln>
                <a:solidFill>
                  <a:srgbClr val="0D143C">
                    <a:alpha val="30000"/>
                  </a:srgbClr>
                </a:solidFill>
              </a:ln>
              <a:solidFill>
                <a:srgbClr val="0D143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31" name="그림 30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E6EA481C-D053-A849-9D63-1E8DA1B788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2" y="308611"/>
            <a:ext cx="2039358" cy="5300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4506D9-0775-0D4F-9BEC-9E893F3A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555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5" b="7815"/>
          <a:stretch>
            <a:fillRect/>
          </a:stretch>
        </p:blipFill>
        <p:spPr/>
      </p:pic>
      <p:sp>
        <p:nvSpPr>
          <p:cNvPr id="26" name="Rectangle 25"/>
          <p:cNvSpPr/>
          <p:nvPr/>
        </p:nvSpPr>
        <p:spPr>
          <a:xfrm>
            <a:off x="1588" y="0"/>
            <a:ext cx="12188825" cy="6858000"/>
          </a:xfrm>
          <a:prstGeom prst="rect">
            <a:avLst/>
          </a:prstGeom>
          <a:gradFill flip="none" rotWithShape="1">
            <a:gsLst>
              <a:gs pos="22000">
                <a:srgbClr val="001334">
                  <a:alpha val="86000"/>
                </a:srgbClr>
              </a:gs>
              <a:gs pos="88000">
                <a:srgbClr val="002060">
                  <a:alpha val="78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NanumSquare" panose="020B0600000101010101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46435" y="2728813"/>
            <a:ext cx="6299142" cy="72326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Lato" charset="0"/>
              </a:rPr>
              <a:t>프로젝트 수행 절차 및 방법</a:t>
            </a:r>
            <a:endParaRPr lang="id-ID" sz="4400" dirty="0">
              <a:solidFill>
                <a:schemeClr val="accent1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Lato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CF14F1-C18D-9248-B3AD-B8E74AD29446}"/>
              </a:ext>
            </a:extLst>
          </p:cNvPr>
          <p:cNvSpPr txBox="1"/>
          <p:nvPr/>
        </p:nvSpPr>
        <p:spPr>
          <a:xfrm>
            <a:off x="5424806" y="3593853"/>
            <a:ext cx="2164509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2020"/>
              </a:lnSpc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Lato Light" charset="0"/>
              </a:rPr>
              <a:t>서비스 구성도</a:t>
            </a:r>
            <a:endParaRPr lang="en-US" altLang="ko-KR" sz="1400" dirty="0" smtClean="0">
              <a:solidFill>
                <a:schemeClr val="bg1"/>
              </a:solidFill>
              <a:latin typeface="NanumSquare Light" panose="020B0600000101010101" pitchFamily="34" charset="-127"/>
              <a:ea typeface="NanumSquare Light" panose="020B0600000101010101" pitchFamily="34" charset="-127"/>
              <a:cs typeface="Lato Light" charset="0"/>
            </a:endParaRPr>
          </a:p>
          <a:p>
            <a:pPr marL="171450" indent="-171450">
              <a:lnSpc>
                <a:spcPts val="2020"/>
              </a:lnSpc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Lato Light" charset="0"/>
              </a:rPr>
              <a:t>시스템 구성도</a:t>
            </a:r>
            <a:endParaRPr lang="en-US" altLang="ko-KR" sz="1400" dirty="0" smtClean="0">
              <a:solidFill>
                <a:schemeClr val="bg1"/>
              </a:solidFill>
              <a:latin typeface="NanumSquare Light" panose="020B0600000101010101" pitchFamily="34" charset="-127"/>
              <a:ea typeface="NanumSquare Light" panose="020B0600000101010101" pitchFamily="34" charset="-127"/>
              <a:cs typeface="Lato Light" charset="0"/>
            </a:endParaRPr>
          </a:p>
          <a:p>
            <a:pPr marL="171450" indent="-171450">
              <a:lnSpc>
                <a:spcPts val="2020"/>
              </a:lnSpc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Lato Light" charset="0"/>
              </a:rPr>
              <a:t>개발 도구</a:t>
            </a:r>
            <a:endParaRPr lang="en-US" altLang="ko-KR" sz="1400" dirty="0" smtClean="0">
              <a:solidFill>
                <a:schemeClr val="bg1"/>
              </a:solidFill>
              <a:latin typeface="NanumSquare Light" panose="020B0600000101010101" pitchFamily="34" charset="-127"/>
              <a:ea typeface="NanumSquare Light" panose="020B0600000101010101" pitchFamily="34" charset="-127"/>
              <a:cs typeface="Lato Light" charset="0"/>
            </a:endParaRPr>
          </a:p>
          <a:p>
            <a:pPr marL="171450" indent="-171450">
              <a:lnSpc>
                <a:spcPts val="2020"/>
              </a:lnSpc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cs typeface="Lato Light" charset="0"/>
              </a:rPr>
              <a:t>개발 일정</a:t>
            </a:r>
            <a:endParaRPr lang="en-US" sz="1400" dirty="0">
              <a:solidFill>
                <a:schemeClr val="bg1"/>
              </a:solidFill>
              <a:latin typeface="NanumSquare Light" panose="020B0600000101010101" pitchFamily="34" charset="-127"/>
              <a:ea typeface="NanumSquare Light" panose="020B0600000101010101" pitchFamily="34" charset="-127"/>
              <a:cs typeface="Lato Light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6EF021-AC5D-F748-AEBC-44FC7E6998B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543559" hangingPunct="0"/>
            <a:fld id="{86CB4B4D-7CA3-9044-876B-883B54F8677D}" type="slidenum">
              <a:rPr lang="en-US" altLang="ko-KR" kern="0" smtClean="0"/>
              <a:pPr defTabSz="543559" hangingPunct="0"/>
              <a:t>9</a:t>
            </a:fld>
            <a:endParaRPr lang="en-US" altLang="ko-KR" kern="0" dirty="0"/>
          </a:p>
        </p:txBody>
      </p:sp>
    </p:spTree>
    <p:extLst>
      <p:ext uri="{BB962C8B-B14F-4D97-AF65-F5344CB8AC3E}">
        <p14:creationId xmlns:p14="http://schemas.microsoft.com/office/powerpoint/2010/main" val="349658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2621</TotalTime>
  <Words>1934</Words>
  <Application>Microsoft Office PowerPoint</Application>
  <PresentationFormat>와이드스크린</PresentationFormat>
  <Paragraphs>661</Paragraphs>
  <Slides>58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76" baseType="lpstr">
      <vt:lpstr>Helvetica</vt:lpstr>
      <vt:lpstr>Bauhaus 93</vt:lpstr>
      <vt:lpstr>Calibri</vt:lpstr>
      <vt:lpstr>맑은 고딕</vt:lpstr>
      <vt:lpstr>Lato</vt:lpstr>
      <vt:lpstr>NanumBarunGothic</vt:lpstr>
      <vt:lpstr>NanumGothic</vt:lpstr>
      <vt:lpstr>NanumSquare</vt:lpstr>
      <vt:lpstr>Arial</vt:lpstr>
      <vt:lpstr>NanumSquare Bold</vt:lpstr>
      <vt:lpstr>NanumSquare ExtraBold</vt:lpstr>
      <vt:lpstr>Agency FB</vt:lpstr>
      <vt:lpstr>Open Sans Light</vt:lpstr>
      <vt:lpstr>Lato Light</vt:lpstr>
      <vt:lpstr>Lato Black</vt:lpstr>
      <vt:lpstr>나눔바른고딕OTF</vt:lpstr>
      <vt:lpstr>NanumSquare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Master</cp:lastModifiedBy>
  <cp:revision>219</cp:revision>
  <dcterms:created xsi:type="dcterms:W3CDTF">2015-07-07T04:32:47Z</dcterms:created>
  <dcterms:modified xsi:type="dcterms:W3CDTF">2020-12-20T15:29:00Z</dcterms:modified>
</cp:coreProperties>
</file>